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media/image7.jpg" ContentType="image/png"/>
  <Override PartName="/ppt/media/image12.jpg" ContentType="image/png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3" r:id="rId4"/>
    <p:sldId id="258" r:id="rId5"/>
    <p:sldId id="292" r:id="rId6"/>
    <p:sldId id="260" r:id="rId7"/>
    <p:sldId id="261" r:id="rId8"/>
    <p:sldId id="294" r:id="rId9"/>
    <p:sldId id="264" r:id="rId10"/>
    <p:sldId id="295" r:id="rId11"/>
    <p:sldId id="29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98" r:id="rId21"/>
    <p:sldId id="299" r:id="rId22"/>
    <p:sldId id="274" r:id="rId23"/>
    <p:sldId id="300" r:id="rId24"/>
    <p:sldId id="301" r:id="rId25"/>
    <p:sldId id="275" r:id="rId26"/>
    <p:sldId id="290" r:id="rId27"/>
    <p:sldId id="276" r:id="rId28"/>
    <p:sldId id="277" r:id="rId29"/>
    <p:sldId id="302" r:id="rId30"/>
    <p:sldId id="278" r:id="rId31"/>
    <p:sldId id="310" r:id="rId32"/>
    <p:sldId id="307" r:id="rId33"/>
    <p:sldId id="325" r:id="rId34"/>
    <p:sldId id="280" r:id="rId35"/>
    <p:sldId id="29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284" r:id="rId50"/>
    <p:sldId id="285" r:id="rId51"/>
    <p:sldId id="303" r:id="rId52"/>
    <p:sldId id="305" r:id="rId53"/>
    <p:sldId id="306" r:id="rId54"/>
    <p:sldId id="286" r:id="rId55"/>
    <p:sldId id="287" r:id="rId56"/>
    <p:sldId id="288" r:id="rId57"/>
    <p:sldId id="289" r:id="rId58"/>
    <p:sldId id="311" r:id="rId59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h" initials="s" lastIdx="1" clrIdx="0">
    <p:extLst>
      <p:ext uri="{19B8F6BF-5375-455C-9EA6-DF929625EA0E}">
        <p15:presenceInfo xmlns:p15="http://schemas.microsoft.com/office/powerpoint/2012/main" userId="2297e0cf78a3f7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نمط متوسط 1 - تميي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نمط فاتح 1 - تميي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نمط ذو نسُق 1 - تميي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11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10T13:39:40.214" idx="1">
    <p:pos x="767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1E90278F-A244-46D1-BE52-0FD40AF25CB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CBAED36E-BC2C-488C-B616-AE18618D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27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B3D7-BE58-4CFC-9BAE-39E83CB2AD60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D7238-9B2A-48CF-91EC-BCF82C96A9E3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8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B71FC-753C-49FA-B8FE-DAB28EB9C195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EC97-49D2-409E-922B-482AFF2F1E13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1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A201B-EB4F-42BA-9E7C-951F7407A5E6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B5C2-20CA-4142-B82A-7C489FAB5D07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4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33BB-B0C6-4441-B4DD-389C253C49DE}" type="datetime1">
              <a:rPr lang="en-US" smtClean="0"/>
              <a:t>1/12/2026</a:t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A919-A48F-42B1-B880-C3FC4FF94608}" type="datetime1">
              <a:rPr lang="en-US" smtClean="0"/>
              <a:t>1/12/2026</a:t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6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8703-1C37-4082-9A4E-C4AAF5F4F58B}" type="datetime1">
              <a:rPr lang="en-US" smtClean="0"/>
              <a:t>1/12/2026</a:t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5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DA1E-D7D5-40C6-B5B3-331524E88A08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0A90-0F82-456E-BCF8-1B860F4BFB6D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CE784-956F-4631-A67E-15C88E944C6C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3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9010185" y="197870"/>
            <a:ext cx="3181815" cy="1516240"/>
          </a:xfrm>
          <a:prstGeom prst="rect">
            <a:avLst/>
          </a:prstGeom>
          <a:noFill/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/>
            <a:r>
              <a:rPr lang="ar-AE" sz="2400" dirty="0" smtClean="0"/>
              <a:t>الجمهورية العربية السورية</a:t>
            </a:r>
            <a:endParaRPr lang="en-US" sz="2400" dirty="0" smtClean="0"/>
          </a:p>
          <a:p>
            <a:pPr algn="ctr"/>
            <a:r>
              <a:rPr lang="ar-AE" sz="2400" dirty="0" smtClean="0"/>
              <a:t>وزارة التعليم العالي</a:t>
            </a:r>
          </a:p>
          <a:p>
            <a:pPr algn="ctr"/>
            <a:r>
              <a:rPr lang="ar-AE" sz="2400" dirty="0" smtClean="0"/>
              <a:t> جامعة الشام الخاصة</a:t>
            </a:r>
          </a:p>
          <a:p>
            <a:pPr algn="ctr"/>
            <a:r>
              <a:rPr lang="ar-AE" sz="2400" dirty="0" smtClean="0"/>
              <a:t> كلية الهندسة المعلوماتية 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schemeClr val="accent2">
                      <a:alpha val="32000"/>
                    </a:schemeClr>
                  </a:outerShdw>
                </a:effectLst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effectLst>
                <a:outerShdw blurRad="60007" dist="310007" dir="7680000" sy="30000" kx="1300200" algn="ctr" rotWithShape="0">
                  <a:schemeClr val="accent2">
                    <a:alpha val="32000"/>
                  </a:schemeClr>
                </a:outerShdw>
              </a:effectLst>
            </a:endParaRPr>
          </a:p>
        </p:txBody>
      </p:sp>
      <p:pic>
        <p:nvPicPr>
          <p:cNvPr id="4" name="صورة 3" descr="https://lh7-us.googleusercontent.com/SfxUAHEjId6p_Pv4xsYS6yzhgt7huR9oPh5mEk1SIOUeRiF-6mtZiyPBsc8RwI5yTDEcRL7oD72Rp_xOjUpDu1bwdGbyKgJviVflSBaInd2q8hhst57RVS0fiH0zmNH9UDFqLrXKXqk84gM_U1PoPQ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82" y="239052"/>
            <a:ext cx="5910140" cy="15985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9D462442-83CC-8B61-8EEF-41C901C63747}"/>
              </a:ext>
            </a:extLst>
          </p:cNvPr>
          <p:cNvSpPr/>
          <p:nvPr/>
        </p:nvSpPr>
        <p:spPr>
          <a:xfrm>
            <a:off x="-264084" y="72130"/>
            <a:ext cx="2877020" cy="164198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 useBgFill="1">
        <p:nvSpPr>
          <p:cNvPr id="6" name="مربع نص 5"/>
          <p:cNvSpPr txBox="1"/>
          <p:nvPr/>
        </p:nvSpPr>
        <p:spPr>
          <a:xfrm>
            <a:off x="446049" y="2075930"/>
            <a:ext cx="10894741" cy="4200692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/>
            <a:r>
              <a:rPr lang="ar-AE" sz="3200" dirty="0" smtClean="0"/>
              <a:t>المهندس </a:t>
            </a:r>
            <a:r>
              <a:rPr lang="ar-AE" sz="3200" dirty="0" err="1" smtClean="0"/>
              <a:t>المشرف:أحمد</a:t>
            </a:r>
            <a:r>
              <a:rPr lang="ar-AE" sz="3200" dirty="0" smtClean="0"/>
              <a:t> </a:t>
            </a:r>
            <a:r>
              <a:rPr lang="ar-AE" sz="3200" dirty="0" err="1" smtClean="0"/>
              <a:t>عضيم</a:t>
            </a:r>
            <a:endParaRPr lang="ar-AE" sz="3200" dirty="0" smtClean="0"/>
          </a:p>
          <a:p>
            <a:pPr algn="ctr"/>
            <a:endParaRPr lang="ar-AE" sz="3200" b="1" dirty="0">
              <a:solidFill>
                <a:schemeClr val="accent2">
                  <a:lumMod val="50000"/>
                </a:schemeClr>
              </a:solidFill>
              <a:effectLst>
                <a:outerShdw blurRad="60007" dist="310007" dir="7680000" sy="30000" kx="1300200" algn="ctr" rotWithShape="0">
                  <a:schemeClr val="accent2">
                    <a:alpha val="32000"/>
                  </a:schemeClr>
                </a:outerShdw>
              </a:effectLst>
            </a:endParaRPr>
          </a:p>
          <a:p>
            <a:pPr algn="ctr"/>
            <a:endParaRPr lang="ar-AE" sz="3200" b="1" dirty="0" smtClean="0">
              <a:solidFill>
                <a:schemeClr val="accent2">
                  <a:lumMod val="50000"/>
                </a:schemeClr>
              </a:solidFill>
              <a:effectLst>
                <a:outerShdw blurRad="60007" dist="310007" dir="7680000" sy="30000" kx="1300200" algn="ctr" rotWithShape="0">
                  <a:schemeClr val="accent2">
                    <a:alpha val="32000"/>
                  </a:schemeClr>
                </a:outerShdw>
              </a:effectLst>
            </a:endParaRPr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431980"/>
              </p:ext>
            </p:extLst>
          </p:nvPr>
        </p:nvGraphicFramePr>
        <p:xfrm>
          <a:off x="1633033" y="4119618"/>
          <a:ext cx="8520772" cy="1910066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260386">
                  <a:extLst>
                    <a:ext uri="{9D8B030D-6E8A-4147-A177-3AD203B41FA5}">
                      <a16:colId xmlns:a16="http://schemas.microsoft.com/office/drawing/2014/main" val="2265593831"/>
                    </a:ext>
                  </a:extLst>
                </a:gridCol>
                <a:gridCol w="4260386">
                  <a:extLst>
                    <a:ext uri="{9D8B030D-6E8A-4147-A177-3AD203B41FA5}">
                      <a16:colId xmlns:a16="http://schemas.microsoft.com/office/drawing/2014/main" val="1036372370"/>
                    </a:ext>
                  </a:extLst>
                </a:gridCol>
              </a:tblGrid>
              <a:tr h="629906">
                <a:tc gridSpan="2"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800" dirty="0" smtClean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اعداد الطلاب :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684540"/>
                  </a:ext>
                </a:extLst>
              </a:tr>
              <a:tr h="62990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800" dirty="0" smtClean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أحمد علي</a:t>
                      </a:r>
                      <a:r>
                        <a:rPr lang="ar-AE" sz="1800" baseline="0" dirty="0" smtClean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 بلان</a:t>
                      </a:r>
                      <a:r>
                        <a:rPr lang="ar-AE" sz="1800" dirty="0" smtClean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 smtClean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صالح محمد الاحبش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41263"/>
                  </a:ext>
                </a:extLst>
              </a:tr>
              <a:tr h="62990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800" dirty="0" smtClean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عبدالرحمن</a:t>
                      </a:r>
                      <a:r>
                        <a:rPr lang="ar-AE" sz="1800" baseline="0" dirty="0" smtClean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 عبد الرزاق العسه</a:t>
                      </a:r>
                      <a:endParaRPr lang="ar-AE" sz="1800" b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60007" dist="310007" dir="7680000" sy="30000" kx="1300200" algn="ctr" rotWithShape="0">
                            <a:schemeClr val="accent2">
                              <a:alpha val="32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800" smtClean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مالك مروان </a:t>
                      </a:r>
                      <a:r>
                        <a:rPr lang="ar-AE" sz="1800" dirty="0" smtClean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جراح     </a:t>
                      </a:r>
                      <a:endParaRPr lang="ar-AE" sz="1800" b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60007" dist="310007" dir="7680000" sy="30000" kx="1300200" algn="ctr" rotWithShape="0">
                            <a:schemeClr val="accent2">
                              <a:alpha val="32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004749"/>
                  </a:ext>
                </a:extLst>
              </a:tr>
            </a:tbl>
          </a:graphicData>
        </a:graphic>
      </p:graphicFrame>
      <p:sp useBgFill="1">
        <p:nvSpPr>
          <p:cNvPr id="7" name="مربع نص 6"/>
          <p:cNvSpPr txBox="1"/>
          <p:nvPr/>
        </p:nvSpPr>
        <p:spPr>
          <a:xfrm>
            <a:off x="446050" y="2075930"/>
            <a:ext cx="10894740" cy="923748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تصميم و تأمين و مراقبة شبكة مؤسسة باستخدام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GNS3 </a:t>
            </a: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تطبيق خدمات (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Firewall,IDS,LibreNMS</a:t>
            </a:r>
            <a:r>
              <a:rPr lang="ar-A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مربع نص 3"/>
          <p:cNvSpPr txBox="1"/>
          <p:nvPr/>
        </p:nvSpPr>
        <p:spPr>
          <a:xfrm>
            <a:off x="104172" y="136525"/>
            <a:ext cx="11987561" cy="658495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endParaRPr lang="en-US" sz="4400" dirty="0"/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10</a:t>
            </a:fld>
            <a:endParaRPr lang="en-US"/>
          </a:p>
        </p:txBody>
      </p:sp>
      <p:sp>
        <p:nvSpPr>
          <p:cNvPr id="3" name="مستطيل 2"/>
          <p:cNvSpPr/>
          <p:nvPr/>
        </p:nvSpPr>
        <p:spPr>
          <a:xfrm>
            <a:off x="3279494" y="136525"/>
            <a:ext cx="847121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000" dirty="0"/>
              <a:t>تم تنفيذ المشروع وفق منهجية منظمة واضحة تضمن الجودة والدقة:</a:t>
            </a:r>
          </a:p>
          <a:p>
            <a:pPr>
              <a:buFont typeface="+mj-lt"/>
              <a:buAutoNum type="arabicPeriod"/>
            </a:pPr>
            <a:r>
              <a:rPr lang="ar-AE" sz="2000" b="1" dirty="0"/>
              <a:t>التخطيط والتحليل</a:t>
            </a:r>
            <a:endParaRPr lang="ar-AE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دراسة المشكلة والاحتياجات.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تحديد المتطلبات الوظيفية وغير الوظيفية.</a:t>
            </a:r>
          </a:p>
          <a:p>
            <a:pPr>
              <a:buFont typeface="+mj-lt"/>
              <a:buAutoNum type="arabicPeriod"/>
            </a:pPr>
            <a:r>
              <a:rPr lang="ar-AE" sz="2000" b="1" dirty="0"/>
              <a:t>التصميم</a:t>
            </a:r>
            <a:endParaRPr lang="ar-AE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رسم </a:t>
            </a:r>
            <a:r>
              <a:rPr lang="ar-AE" sz="2000" dirty="0" err="1"/>
              <a:t>الطبولوجيا</a:t>
            </a:r>
            <a:r>
              <a:rPr lang="ar-AE" sz="2000" dirty="0"/>
              <a:t> الهرمية </a:t>
            </a:r>
            <a:r>
              <a:rPr lang="en-US" sz="2000" dirty="0" smtClean="0"/>
              <a:t>Core </a:t>
            </a:r>
            <a:r>
              <a:rPr lang="en-US" sz="2000" dirty="0"/>
              <a:t>– Distribution – </a:t>
            </a:r>
            <a:r>
              <a:rPr lang="en-US" sz="2000" dirty="0" smtClean="0"/>
              <a:t>Access</a:t>
            </a:r>
            <a:r>
              <a:rPr lang="ar-AE" sz="2000" dirty="0" smtClean="0"/>
              <a:t> .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توزيع </a:t>
            </a:r>
            <a:r>
              <a:rPr lang="en-US" sz="2000" dirty="0"/>
              <a:t>VLANs </a:t>
            </a:r>
            <a:r>
              <a:rPr lang="ar-AE" sz="2000" dirty="0"/>
              <a:t>وعناوين </a:t>
            </a:r>
            <a:r>
              <a:rPr lang="en-US" sz="2000" dirty="0" smtClean="0"/>
              <a:t>IP</a:t>
            </a:r>
            <a:r>
              <a:rPr lang="ar-AE" sz="2000" dirty="0" smtClean="0"/>
              <a:t> .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تخطيط الأمان والمراقبة.</a:t>
            </a:r>
          </a:p>
          <a:p>
            <a:pPr>
              <a:buFont typeface="+mj-lt"/>
              <a:buAutoNum type="arabicPeriod"/>
            </a:pPr>
            <a:r>
              <a:rPr lang="ar-AE" sz="2000" b="1" dirty="0"/>
              <a:t>التنفيذ</a:t>
            </a:r>
            <a:endParaRPr lang="ar-AE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إعداد </a:t>
            </a:r>
            <a:r>
              <a:rPr lang="en-US" sz="2000" dirty="0"/>
              <a:t>GNS3 + VMware.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تكوين </a:t>
            </a:r>
            <a:r>
              <a:rPr lang="ar-AE" sz="2000" dirty="0" err="1"/>
              <a:t>السويتشات</a:t>
            </a:r>
            <a:r>
              <a:rPr lang="ar-AE" sz="2000" dirty="0"/>
              <a:t> </a:t>
            </a:r>
            <a:r>
              <a:rPr lang="ar-AE" sz="2000" dirty="0" smtClean="0"/>
              <a:t>, تكوين </a:t>
            </a:r>
            <a:r>
              <a:rPr lang="ar-AE" sz="2000" dirty="0"/>
              <a:t>الراوتر </a:t>
            </a:r>
            <a:r>
              <a:rPr lang="ar-AE" sz="2000" dirty="0" smtClean="0"/>
              <a:t>, 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 smtClean="0"/>
              <a:t>تثبيت </a:t>
            </a:r>
            <a:r>
              <a:rPr lang="en-US" sz="2000" dirty="0" err="1"/>
              <a:t>pfSense</a:t>
            </a:r>
            <a:r>
              <a:rPr lang="en-US" sz="2000" dirty="0"/>
              <a:t> + Snort.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إعداد </a:t>
            </a:r>
            <a:r>
              <a:rPr lang="en-US" sz="2000" dirty="0" err="1"/>
              <a:t>LibreNMS</a:t>
            </a:r>
            <a:r>
              <a:rPr lang="en-US" sz="2000" dirty="0"/>
              <a:t> + Syslog.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تشغيل السيرفرات المركزية </a:t>
            </a:r>
            <a:r>
              <a:rPr lang="en-US" sz="2000" dirty="0" smtClean="0"/>
              <a:t>DNS</a:t>
            </a:r>
            <a:r>
              <a:rPr lang="en-US" sz="2000" dirty="0"/>
              <a:t>, Web, FTP, Mail, DHCP, </a:t>
            </a:r>
            <a:r>
              <a:rPr lang="en-US" sz="2000" dirty="0" smtClean="0"/>
              <a:t>AAA</a:t>
            </a:r>
            <a:endParaRPr lang="en-US" sz="2000" dirty="0"/>
          </a:p>
          <a:p>
            <a:pPr>
              <a:buFont typeface="+mj-lt"/>
              <a:buAutoNum type="arabicPeriod"/>
            </a:pPr>
            <a:r>
              <a:rPr lang="ar-AE" sz="2000" b="1" dirty="0"/>
              <a:t>الاختبار والتقييم</a:t>
            </a:r>
            <a:endParaRPr lang="ar-AE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اختبار الاتصال والعزل.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محاكاة هجمات </a:t>
            </a:r>
            <a:r>
              <a:rPr lang="en-US" sz="2000" dirty="0" smtClean="0"/>
              <a:t>ARP </a:t>
            </a:r>
            <a:r>
              <a:rPr lang="en-US" sz="2000" dirty="0"/>
              <a:t>Spoofing، DHCP Rogue، </a:t>
            </a:r>
            <a:r>
              <a:rPr lang="en-US" sz="2000" dirty="0" err="1" smtClean="0"/>
              <a:t>DoS</a:t>
            </a:r>
            <a:r>
              <a:rPr lang="ar-AE" sz="2000" dirty="0" smtClean="0"/>
              <a:t> .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قياس الأداء والكشف </a:t>
            </a:r>
            <a:r>
              <a:rPr lang="en-US" sz="2000" dirty="0" smtClean="0"/>
              <a:t>MTTD/MTTR</a:t>
            </a:r>
            <a:r>
              <a:rPr lang="ar-AE" sz="2000" dirty="0" smtClean="0"/>
              <a:t> .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تحليل النتائج وتوثيقها.</a:t>
            </a:r>
          </a:p>
        </p:txBody>
      </p:sp>
    </p:spTree>
    <p:extLst>
      <p:ext uri="{BB962C8B-B14F-4D97-AF65-F5344CB8AC3E}">
        <p14:creationId xmlns:p14="http://schemas.microsoft.com/office/powerpoint/2010/main" val="17987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472858"/>
              </p:ext>
            </p:extLst>
          </p:nvPr>
        </p:nvGraphicFramePr>
        <p:xfrm>
          <a:off x="838200" y="619129"/>
          <a:ext cx="10515600" cy="21031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73096365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531970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6228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المرحلة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المدة المتوقعة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الإنجاز الرئيسي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87597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التخطيط والتحليل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أسبوعين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متطلبات + </a:t>
                      </a:r>
                      <a:r>
                        <a:rPr lang="en-US" dirty="0"/>
                        <a:t>Topology </a:t>
                      </a:r>
                      <a:r>
                        <a:rPr lang="ar-AE" dirty="0"/>
                        <a:t>أولي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65636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التصميم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3 أسابيع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VLANs + OSPF + ACLs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47742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التنفيذ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4 أسابيع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GNS3 + pfSense + LibreNMS + Servers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864007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الاختبار والتقييم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2 أسابيع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محاكاة هجمات + نتائج + توثيق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76180022"/>
                  </a:ext>
                </a:extLst>
              </a:tr>
            </a:tbl>
          </a:graphicData>
        </a:graphic>
      </p:graphicFrame>
      <p:sp>
        <p:nvSpPr>
          <p:cNvPr id="4" name="مستطيل 3"/>
          <p:cNvSpPr/>
          <p:nvPr/>
        </p:nvSpPr>
        <p:spPr>
          <a:xfrm>
            <a:off x="2453268" y="3108138"/>
            <a:ext cx="89005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400" b="1" dirty="0"/>
              <a:t>التفاصيل الرئيسية في التنفيذ:</a:t>
            </a:r>
            <a:endParaRPr lang="ar-A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 smtClean="0"/>
              <a:t>استخدام </a:t>
            </a:r>
            <a:r>
              <a:rPr lang="en-US" sz="2400" dirty="0" smtClean="0"/>
              <a:t>GNS3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ar-AE" sz="2400" dirty="0" err="1" smtClean="0"/>
              <a:t>للطبولوجيا</a:t>
            </a:r>
            <a:r>
              <a:rPr lang="ar-AE" sz="2400" dirty="0" smtClean="0"/>
              <a:t> الهرمية مع </a:t>
            </a:r>
            <a:r>
              <a:rPr lang="en-US" sz="2400" dirty="0" err="1" smtClean="0"/>
              <a:t>Vmware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ar-AE" sz="2400" dirty="0" err="1" smtClean="0"/>
              <a:t>لل</a:t>
            </a:r>
            <a:r>
              <a:rPr lang="ar-AE" sz="2400" dirty="0" smtClean="0"/>
              <a:t>ـ </a:t>
            </a:r>
            <a:r>
              <a:rPr lang="en-US" sz="2400" dirty="0" smtClean="0"/>
              <a:t>VMs</a:t>
            </a:r>
            <a:endParaRPr lang="ar-AE" sz="2400" dirty="0" smtClean="0"/>
          </a:p>
          <a:p>
            <a:pPr lvl="1"/>
            <a:r>
              <a:rPr lang="en-US" sz="2400" dirty="0" smtClean="0"/>
              <a:t> </a:t>
            </a:r>
            <a:r>
              <a:rPr lang="en-US" sz="2400" dirty="0" err="1" smtClean="0"/>
              <a:t>pfSense</a:t>
            </a:r>
            <a:r>
              <a:rPr lang="en-US" sz="2400" dirty="0" smtClean="0"/>
              <a:t>, </a:t>
            </a:r>
            <a:r>
              <a:rPr lang="en-US" sz="2400" dirty="0" err="1" smtClean="0"/>
              <a:t>LibreNMS</a:t>
            </a:r>
            <a:r>
              <a:rPr lang="en-US" sz="2400" dirty="0" smtClean="0"/>
              <a:t>, Servers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تكوين </a:t>
            </a:r>
            <a:r>
              <a:rPr lang="en-US" sz="2400" dirty="0"/>
              <a:t>VLANs </a:t>
            </a:r>
            <a:r>
              <a:rPr lang="ar-AE" sz="2400" dirty="0"/>
              <a:t>على </a:t>
            </a:r>
            <a:r>
              <a:rPr lang="en-US" sz="2400" dirty="0" smtClean="0"/>
              <a:t>Cisco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en-US" sz="2400" dirty="0"/>
              <a:t>Switches </a:t>
            </a:r>
            <a:r>
              <a:rPr lang="ar-AE" sz="2400" dirty="0" smtClean="0"/>
              <a:t>مع </a:t>
            </a:r>
            <a:r>
              <a:rPr lang="en-US" sz="2400" dirty="0"/>
              <a:t>Layer 2 Security </a:t>
            </a:r>
            <a:r>
              <a:rPr lang="en-US" sz="2400" dirty="0" smtClean="0"/>
              <a:t>STP</a:t>
            </a:r>
            <a:r>
              <a:rPr lang="en-US" sz="2400" dirty="0"/>
              <a:t>, DAI, DHCP </a:t>
            </a:r>
            <a:r>
              <a:rPr lang="en-US" sz="2400" dirty="0" smtClean="0"/>
              <a:t>Snooping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تفعيل </a:t>
            </a:r>
            <a:r>
              <a:rPr lang="en-US" sz="2400" dirty="0" smtClean="0"/>
              <a:t>OSPF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ar-AE" sz="2400" dirty="0"/>
              <a:t>على </a:t>
            </a:r>
            <a:r>
              <a:rPr lang="en-US" sz="2400" dirty="0" smtClean="0"/>
              <a:t>Core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en-US" sz="2400" dirty="0"/>
              <a:t>Router </a:t>
            </a:r>
            <a:r>
              <a:rPr lang="ar-AE" sz="2400" dirty="0" smtClean="0"/>
              <a:t>مع </a:t>
            </a:r>
            <a:r>
              <a:rPr lang="en-US" sz="2400" dirty="0"/>
              <a:t>SVI </a:t>
            </a:r>
            <a:r>
              <a:rPr lang="ar-AE" sz="2400" dirty="0"/>
              <a:t>لـ </a:t>
            </a:r>
            <a:r>
              <a:rPr lang="en-US" sz="2400" dirty="0"/>
              <a:t>Inter-VLAN </a:t>
            </a:r>
            <a:r>
              <a:rPr lang="en-US" sz="2400" dirty="0" smtClean="0"/>
              <a:t>Routing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تثبيت </a:t>
            </a:r>
            <a:r>
              <a:rPr lang="en-US" sz="2400" dirty="0" err="1" smtClean="0"/>
              <a:t>pfSense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ar-AE" sz="2400" dirty="0"/>
              <a:t>مع </a:t>
            </a:r>
            <a:r>
              <a:rPr lang="en-US" sz="2400" dirty="0"/>
              <a:t>Snort </a:t>
            </a:r>
            <a:r>
              <a:rPr lang="en-US" sz="2400" dirty="0" smtClean="0"/>
              <a:t>IDS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ar-AE" sz="2400" dirty="0"/>
              <a:t>و </a:t>
            </a:r>
            <a:r>
              <a:rPr lang="en-US" sz="2400" dirty="0"/>
              <a:t>Firewall Rules + NAT + VPN.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تكوين </a:t>
            </a:r>
            <a:r>
              <a:rPr lang="en-US" sz="2400" dirty="0" err="1"/>
              <a:t>LibreNMS</a:t>
            </a:r>
            <a:r>
              <a:rPr lang="en-US" sz="2400" dirty="0"/>
              <a:t> </a:t>
            </a:r>
            <a:r>
              <a:rPr lang="ar-AE" sz="2400" dirty="0" smtClean="0"/>
              <a:t> مع </a:t>
            </a:r>
            <a:r>
              <a:rPr lang="en-US" sz="2400" dirty="0" smtClean="0"/>
              <a:t>log </a:t>
            </a:r>
            <a:r>
              <a:rPr lang="ar-AE" sz="2400" dirty="0" smtClean="0"/>
              <a:t> للمراقبة </a:t>
            </a:r>
            <a:r>
              <a:rPr lang="ar-AE" sz="2400" dirty="0"/>
              <a:t>والتنبيهات.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تشغيل الخدمات المركزية على </a:t>
            </a:r>
            <a:r>
              <a:rPr lang="en-US" sz="2400" dirty="0" smtClean="0"/>
              <a:t>VM</a:t>
            </a:r>
            <a:r>
              <a:rPr lang="ar-AE" sz="2400" dirty="0" smtClean="0"/>
              <a:t> (</a:t>
            </a:r>
            <a:r>
              <a:rPr lang="en-US" sz="2400" dirty="0" smtClean="0"/>
              <a:t> DNS</a:t>
            </a:r>
            <a:r>
              <a:rPr lang="en-US" sz="2400" dirty="0"/>
              <a:t>, Web, FTP, Mail, DHCP, </a:t>
            </a:r>
            <a:r>
              <a:rPr lang="en-US" sz="2400" dirty="0" smtClean="0"/>
              <a:t>AAA</a:t>
            </a:r>
            <a:r>
              <a:rPr lang="ar-AE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869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مربع نص 2"/>
          <p:cNvSpPr txBox="1"/>
          <p:nvPr/>
        </p:nvSpPr>
        <p:spPr>
          <a:xfrm>
            <a:off x="200628" y="295155"/>
            <a:ext cx="11991372" cy="6562845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endParaRPr lang="en-US" sz="4400" dirty="0"/>
          </a:p>
        </p:txBody>
      </p:sp>
      <p:sp>
        <p:nvSpPr>
          <p:cNvPr id="4" name="Freeform 11"/>
          <p:cNvSpPr/>
          <p:nvPr/>
        </p:nvSpPr>
        <p:spPr>
          <a:xfrm>
            <a:off x="2231718" y="1149011"/>
            <a:ext cx="8335968" cy="4101768"/>
          </a:xfrm>
          <a:custGeom>
            <a:avLst/>
            <a:gdLst/>
            <a:ahLst/>
            <a:cxnLst/>
            <a:rect l="l" t="t" r="r" b="b"/>
            <a:pathLst>
              <a:path w="15278196" h="7114707">
                <a:moveTo>
                  <a:pt x="0" y="0"/>
                </a:moveTo>
                <a:lnTo>
                  <a:pt x="15278196" y="0"/>
                </a:lnTo>
                <a:lnTo>
                  <a:pt x="15278196" y="7114707"/>
                </a:lnTo>
                <a:lnTo>
                  <a:pt x="0" y="7114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 useBgFill="1">
        <p:nvSpPr>
          <p:cNvPr id="5" name="مربع نص 4"/>
          <p:cNvSpPr txBox="1"/>
          <p:nvPr/>
        </p:nvSpPr>
        <p:spPr>
          <a:xfrm>
            <a:off x="2961188" y="5096068"/>
            <a:ext cx="2141319" cy="731478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2400" dirty="0" smtClean="0"/>
              <a:t>تحديد متطلب </a:t>
            </a:r>
            <a:endParaRPr lang="en-US" sz="2400" dirty="0"/>
          </a:p>
        </p:txBody>
      </p:sp>
      <p:sp useBgFill="1">
        <p:nvSpPr>
          <p:cNvPr id="10" name="مربع نص 9"/>
          <p:cNvSpPr txBox="1"/>
          <p:nvPr/>
        </p:nvSpPr>
        <p:spPr>
          <a:xfrm>
            <a:off x="5481334" y="5096068"/>
            <a:ext cx="2141319" cy="731478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2400" dirty="0" smtClean="0"/>
              <a:t>تنفيذ</a:t>
            </a:r>
            <a:endParaRPr lang="en-US" sz="2400" dirty="0"/>
          </a:p>
        </p:txBody>
      </p:sp>
      <p:sp useBgFill="1">
        <p:nvSpPr>
          <p:cNvPr id="11" name="مربع نص 10"/>
          <p:cNvSpPr txBox="1"/>
          <p:nvPr/>
        </p:nvSpPr>
        <p:spPr>
          <a:xfrm>
            <a:off x="8001480" y="5096068"/>
            <a:ext cx="2141319" cy="731478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2400" dirty="0" smtClean="0"/>
              <a:t>اختبار</a:t>
            </a:r>
            <a:endParaRPr lang="en-US" sz="2400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8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509284" y="123548"/>
            <a:ext cx="5555850" cy="3186811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l">
              <a:buClr>
                <a:srgbClr val="000000"/>
              </a:buClr>
              <a:buSzPts val="1800"/>
            </a:pPr>
            <a:r>
              <a:rPr lang="en-US" sz="2400" dirty="0" smtClean="0">
                <a:solidFill>
                  <a:schemeClr val="dk1"/>
                </a:solidFill>
                <a:ea typeface="Calibri"/>
                <a:sym typeface="Calibri"/>
              </a:rPr>
              <a:t>Iteration 1 :</a:t>
            </a:r>
            <a:endParaRPr lang="en-US" sz="2400" dirty="0" smtClean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قمنا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بجمع المتطلبات الوظيفية والغير وظيفية 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حللنا بنية </a:t>
            </a: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الشبكة 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والأساس الذي </a:t>
            </a: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تقوم عليه.</a:t>
            </a:r>
          </a:p>
          <a:p>
            <a:pPr lvl="0" algn="ctr">
              <a:buClr>
                <a:srgbClr val="000000"/>
              </a:buClr>
              <a:buSzPts val="1800"/>
            </a:pPr>
            <a:endParaRPr lang="ar-AE" sz="2400" dirty="0" smtClean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قمنا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بتصميم </a:t>
            </a:r>
            <a:r>
              <a:rPr lang="ar-AE" sz="2400" dirty="0" err="1" smtClean="0">
                <a:solidFill>
                  <a:schemeClr val="dk1"/>
                </a:solidFill>
                <a:ea typeface="Calibri"/>
                <a:sym typeface="Calibri"/>
              </a:rPr>
              <a:t>طبولوجيا</a:t>
            </a: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 أولية للشبكة . 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في مرحلة التنفيذ تم التنفيذ بالشكل المطلوب.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في مرحلة الاختبار اختبرنا </a:t>
            </a: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الشبكة ولم نواجه أخطاء.</a:t>
            </a:r>
            <a:endParaRPr lang="ar-AE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800"/>
            </a:pPr>
            <a:endParaRPr lang="ar-AE"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 useBgFill="1">
        <p:nvSpPr>
          <p:cNvPr id="4" name="مربع نص 3"/>
          <p:cNvSpPr txBox="1"/>
          <p:nvPr/>
        </p:nvSpPr>
        <p:spPr>
          <a:xfrm>
            <a:off x="509283" y="3402956"/>
            <a:ext cx="5555851" cy="3354643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l" rtl="0"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Iteration 3 :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حددنا متطلبات جديدة وقمنا بتصميم </a:t>
            </a: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هرمي يضمن التكرارية و وجود مسار بديل </a:t>
            </a:r>
            <a:r>
              <a:rPr lang="en-US" sz="2400" dirty="0" smtClean="0">
                <a:solidFill>
                  <a:schemeClr val="dk1"/>
                </a:solidFill>
                <a:ea typeface="Calibri"/>
                <a:sym typeface="Calibri"/>
              </a:rPr>
              <a:t>standby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 </a:t>
            </a: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في حال فشل مسار ال </a:t>
            </a:r>
            <a:r>
              <a:rPr lang="en-US" sz="2400" dirty="0" smtClean="0">
                <a:solidFill>
                  <a:schemeClr val="dk1"/>
                </a:solidFill>
                <a:ea typeface="Calibri"/>
                <a:sym typeface="Calibri"/>
              </a:rPr>
              <a:t>Active </a:t>
            </a: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.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في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مرحلة التنفيذ قمنا بكتابة </a:t>
            </a: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اعدادات التكوين    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في مرحلة </a:t>
            </a:r>
            <a:r>
              <a:rPr lang="ar-AE" sz="2400" dirty="0" err="1">
                <a:solidFill>
                  <a:schemeClr val="dk1"/>
                </a:solidFill>
                <a:ea typeface="Calibri"/>
                <a:sym typeface="Calibri"/>
              </a:rPr>
              <a:t>الإختبار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 تم </a:t>
            </a:r>
            <a:r>
              <a:rPr lang="ar-AE" sz="2400" dirty="0" err="1">
                <a:solidFill>
                  <a:schemeClr val="dk1"/>
                </a:solidFill>
                <a:ea typeface="Calibri"/>
                <a:sym typeface="Calibri"/>
              </a:rPr>
              <a:t>الإختبار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 بشكل ناجح ولم نواجه أخطاء.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</p:txBody>
      </p:sp>
      <p:sp useBgFill="1">
        <p:nvSpPr>
          <p:cNvPr id="6" name="مربع نص 5"/>
          <p:cNvSpPr txBox="1"/>
          <p:nvPr/>
        </p:nvSpPr>
        <p:spPr>
          <a:xfrm>
            <a:off x="6169306" y="123547"/>
            <a:ext cx="5555850" cy="3186811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l"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Iteration 2 </a:t>
            </a:r>
            <a:r>
              <a:rPr lang="en-US" sz="2400" dirty="0" smtClean="0">
                <a:solidFill>
                  <a:schemeClr val="dk1"/>
                </a:solidFill>
                <a:ea typeface="Calibri"/>
                <a:sym typeface="Calibri"/>
              </a:rPr>
              <a:t>:</a:t>
            </a:r>
            <a:endParaRPr lang="ar-AE" sz="2400" dirty="0" smtClean="0">
              <a:solidFill>
                <a:schemeClr val="dk1"/>
              </a:solidFill>
              <a:ea typeface="Calibri"/>
              <a:sym typeface="Calibri"/>
            </a:endParaRPr>
          </a:p>
          <a:p>
            <a:pPr lvl="0" algn="l">
              <a:buClr>
                <a:srgbClr val="000000"/>
              </a:buClr>
              <a:buSzPts val="1800"/>
            </a:pPr>
            <a:endParaRPr lang="en-US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تم تحديد المتطلبات وقمنا بتصميم البنية الأساسية للشبكة </a:t>
            </a: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ليقوم أي </a:t>
            </a: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end user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 بالتواصل وارسال الإطارات ضمن </a:t>
            </a: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الشبكة</a:t>
            </a:r>
          </a:p>
          <a:p>
            <a:pPr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في مرحلة التنفيذ قمنا بكتابة اعدادات التكوين .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في مرحلة الاختبار نجح الاختبار بدون أخطاء</a:t>
            </a:r>
            <a:r>
              <a:rPr lang="ar-AE" sz="2400" baseline="30000" dirty="0">
                <a:solidFill>
                  <a:schemeClr val="dk1"/>
                </a:solidFill>
                <a:ea typeface="Calibri"/>
                <a:sym typeface="Calibri"/>
              </a:rPr>
              <a:t>.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 </a:t>
            </a:r>
            <a:endParaRPr lang="ar-AE" sz="2400" dirty="0" smtClean="0">
              <a:solidFill>
                <a:schemeClr val="dk1"/>
              </a:solidFill>
              <a:ea typeface="Calibri"/>
              <a:sym typeface="Calibri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 smtClean="0">
                <a:solidFill>
                  <a:schemeClr val="dk1"/>
                </a:solidFill>
                <a:ea typeface="Calibri"/>
                <a:sym typeface="Calibri"/>
              </a:rPr>
              <a:t>  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</p:txBody>
      </p:sp>
      <p:sp useBgFill="1">
        <p:nvSpPr>
          <p:cNvPr id="7" name="مربع نص 6"/>
          <p:cNvSpPr txBox="1"/>
          <p:nvPr/>
        </p:nvSpPr>
        <p:spPr>
          <a:xfrm>
            <a:off x="6169306" y="3402956"/>
            <a:ext cx="5555851" cy="3354643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l"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Iteration 4 : 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قمنا بتحديد المتطلبات </a:t>
            </a:r>
            <a:r>
              <a:rPr lang="ar-A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وتصميم الأمان الشبكي والمراقبة.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في مرحلة التنفيذ قمنا </a:t>
            </a:r>
            <a:r>
              <a:rPr lang="ar-AE" sz="2400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باعدادت</a:t>
            </a:r>
            <a:r>
              <a:rPr lang="ar-A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التكوين .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في مرحلة </a:t>
            </a:r>
            <a:r>
              <a:rPr lang="ar-AE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الإختبار</a:t>
            </a:r>
            <a:r>
              <a:rPr lang="ar-A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تم </a:t>
            </a:r>
            <a:r>
              <a:rPr lang="ar-AE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إختبار</a:t>
            </a:r>
            <a:r>
              <a:rPr lang="ar-A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ar-A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الشبكة </a:t>
            </a:r>
            <a:r>
              <a:rPr lang="ar-A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بنجاح  بدون أخطاء.</a:t>
            </a:r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813717" y="0"/>
            <a:ext cx="4460489" cy="106342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2800"/>
            </a:pPr>
            <a:r>
              <a:rPr lang="en-US" sz="4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Gantt Chart</a:t>
            </a:r>
            <a:endParaRPr lang="en-US" sz="40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813717" y="0"/>
            <a:ext cx="4460489" cy="106342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2400"/>
            </a:pPr>
            <a:r>
              <a:rPr lang="en-US" sz="4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GitHub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15</a:t>
            </a:fld>
            <a:endParaRPr lang="en-US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61" y="1407076"/>
            <a:ext cx="10058400" cy="5131836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946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813717" y="0"/>
            <a:ext cx="4460489" cy="106342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2400"/>
            </a:pPr>
            <a:r>
              <a:rPr lang="en-US" sz="4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Google Document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16</a:t>
            </a:fld>
            <a:endParaRPr lang="en-US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61" y="1674395"/>
            <a:ext cx="10058400" cy="436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مربع نص 2"/>
          <p:cNvSpPr txBox="1"/>
          <p:nvPr/>
        </p:nvSpPr>
        <p:spPr>
          <a:xfrm>
            <a:off x="3813717" y="0"/>
            <a:ext cx="4460489" cy="106342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2400"/>
            </a:pPr>
            <a:r>
              <a:rPr lang="en-US" sz="4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Jira </a:t>
            </a:r>
            <a:r>
              <a:rPr lang="en-US" sz="4400" b="1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dashbord</a:t>
            </a:r>
            <a:endParaRPr lang="en-US" sz="4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813717" y="0"/>
            <a:ext cx="4460489" cy="106342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2400"/>
            </a:pPr>
            <a:r>
              <a:rPr lang="en-US" sz="4400" b="1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WatsAPP</a:t>
            </a:r>
            <a:r>
              <a:rPr lang="en-US" sz="4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4400" b="1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gruop</a:t>
            </a:r>
            <a:endParaRPr lang="en-US" sz="4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22" y="1237786"/>
            <a:ext cx="4415884" cy="5620214"/>
          </a:xfrm>
          <a:prstGeom prst="rect">
            <a:avLst/>
          </a:prstGeom>
        </p:spPr>
      </p:pic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2943922" y="2185638"/>
            <a:ext cx="6880302" cy="2129883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 smtClean="0"/>
              <a:t>أهم الخدمات والبروتوكولات المستخدمة</a:t>
            </a:r>
            <a:endParaRPr lang="ar-AE" sz="44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791414" y="107457"/>
            <a:ext cx="4204010" cy="673128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2800" dirty="0" smtClean="0"/>
              <a:t>محتوى العرض</a:t>
            </a:r>
            <a:endParaRPr lang="en-US" sz="2800" dirty="0"/>
          </a:p>
        </p:txBody>
      </p:sp>
      <p:sp>
        <p:nvSpPr>
          <p:cNvPr id="5" name="مربع نص 4"/>
          <p:cNvSpPr txBox="1"/>
          <p:nvPr/>
        </p:nvSpPr>
        <p:spPr>
          <a:xfrm>
            <a:off x="5018049" y="780585"/>
            <a:ext cx="58320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المشكلة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الحل المقترح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منهجية العمل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خدمات وبروتوكولات مستخدمة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دراسة تحليلية للمتطلبات الوظيفية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دراسة تحليلية للمتطلبات غير الوظيفية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مخططات و جداول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تصميم المشروع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الاختبارات 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20</a:t>
            </a:fld>
            <a:endParaRPr lang="en-US"/>
          </a:p>
        </p:txBody>
      </p:sp>
      <p:sp>
        <p:nvSpPr>
          <p:cNvPr id="3" name="مستطيل 2"/>
          <p:cNvSpPr/>
          <p:nvPr/>
        </p:nvSpPr>
        <p:spPr>
          <a:xfrm>
            <a:off x="5485458" y="31149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ar-AE" b="1" dirty="0"/>
              <a:t>الخدمات الرئيسية المستخدمة:</a:t>
            </a:r>
            <a:endParaRPr lang="ar-AE" dirty="0"/>
          </a:p>
          <a:p>
            <a:pPr algn="r">
              <a:buFont typeface="Arial" panose="020B0604020202020204" pitchFamily="34" charset="0"/>
              <a:buChar char="•"/>
            </a:pPr>
            <a:r>
              <a:rPr lang="en-US" dirty="0"/>
              <a:t>VLANs – </a:t>
            </a:r>
            <a:r>
              <a:rPr lang="ar-AE" dirty="0"/>
              <a:t>عزل الأقسام </a:t>
            </a:r>
            <a:r>
              <a:rPr lang="en-US" dirty="0" smtClean="0"/>
              <a:t>Management</a:t>
            </a:r>
            <a:r>
              <a:rPr lang="en-US" dirty="0"/>
              <a:t>, Finance, HR, IT, </a:t>
            </a:r>
            <a:r>
              <a:rPr lang="en-US" dirty="0" smtClean="0"/>
              <a:t>Guest</a:t>
            </a:r>
            <a:endParaRPr lang="en-US" dirty="0"/>
          </a:p>
          <a:p>
            <a:pPr algn="r">
              <a:buFont typeface="Arial" panose="020B0604020202020204" pitchFamily="34" charset="0"/>
              <a:buChar char="•"/>
            </a:pPr>
            <a:r>
              <a:rPr lang="en-US" dirty="0"/>
              <a:t>OSPF – </a:t>
            </a:r>
            <a:r>
              <a:rPr lang="ar-AE" dirty="0"/>
              <a:t>توجيه ديناميكي بين </a:t>
            </a:r>
            <a:r>
              <a:rPr lang="en-US" dirty="0"/>
              <a:t>VLANs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en-US" dirty="0"/>
              <a:t>DHCP – </a:t>
            </a:r>
            <a:r>
              <a:rPr lang="ar-AE" dirty="0"/>
              <a:t>توزيع عناوين </a:t>
            </a:r>
            <a:r>
              <a:rPr lang="en-US" dirty="0" smtClean="0"/>
              <a:t>IP</a:t>
            </a:r>
            <a:r>
              <a:rPr lang="ar-AE" dirty="0" smtClean="0"/>
              <a:t> </a:t>
            </a:r>
            <a:r>
              <a:rPr lang="en-US" dirty="0" smtClean="0"/>
              <a:t> </a:t>
            </a:r>
            <a:r>
              <a:rPr lang="ar-AE" dirty="0"/>
              <a:t>تلقائياً وآمناً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en-US" dirty="0"/>
              <a:t>DNS, Web, FTP, Mail – </a:t>
            </a:r>
            <a:r>
              <a:rPr lang="ar-AE" dirty="0"/>
              <a:t>خدمات مركزية داخلية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en-US" dirty="0"/>
              <a:t>AAA (</a:t>
            </a:r>
            <a:r>
              <a:rPr lang="en-US" dirty="0" err="1"/>
              <a:t>FreeRADIUS</a:t>
            </a:r>
            <a:r>
              <a:rPr lang="en-US" dirty="0"/>
              <a:t>) – </a:t>
            </a:r>
            <a:r>
              <a:rPr lang="ar-AE" dirty="0"/>
              <a:t>مصادقة مركزية </a:t>
            </a:r>
            <a:endParaRPr lang="ar-AE" dirty="0" smtClean="0"/>
          </a:p>
          <a:p>
            <a:pPr algn="r">
              <a:buFont typeface="Arial" panose="020B0604020202020204" pitchFamily="34" charset="0"/>
              <a:buChar char="•"/>
            </a:pPr>
            <a:r>
              <a:rPr lang="en-US" dirty="0" err="1" smtClean="0"/>
              <a:t>pfSense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ar-AE" dirty="0"/>
              <a:t>جدار حماية + </a:t>
            </a:r>
            <a:r>
              <a:rPr lang="en-US" dirty="0"/>
              <a:t>NAT + VPN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en-US" dirty="0"/>
              <a:t>Snort/</a:t>
            </a:r>
            <a:r>
              <a:rPr lang="en-US" dirty="0" err="1"/>
              <a:t>Zeek</a:t>
            </a:r>
            <a:r>
              <a:rPr lang="en-US" dirty="0"/>
              <a:t> – </a:t>
            </a:r>
            <a:r>
              <a:rPr lang="ar-AE" dirty="0"/>
              <a:t>نظام كشف اقتحام </a:t>
            </a:r>
            <a:r>
              <a:rPr lang="en-US" dirty="0" smtClean="0"/>
              <a:t>IDS/IPS</a:t>
            </a:r>
            <a:endParaRPr lang="en-US" dirty="0"/>
          </a:p>
          <a:p>
            <a:pPr algn="r">
              <a:buFont typeface="Arial" panose="020B0604020202020204" pitchFamily="34" charset="0"/>
              <a:buChar char="•"/>
            </a:pPr>
            <a:r>
              <a:rPr lang="en-US" dirty="0" err="1"/>
              <a:t>LibreNMS</a:t>
            </a:r>
            <a:r>
              <a:rPr lang="en-US" dirty="0"/>
              <a:t> – </a:t>
            </a:r>
            <a:r>
              <a:rPr lang="ar-AE" dirty="0" smtClean="0"/>
              <a:t>مراقبة</a:t>
            </a:r>
            <a:endParaRPr lang="ar-AE" dirty="0"/>
          </a:p>
        </p:txBody>
      </p:sp>
      <p:graphicFrame>
        <p:nvGraphicFramePr>
          <p:cNvPr id="4" name="جدول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865969"/>
              </p:ext>
            </p:extLst>
          </p:nvPr>
        </p:nvGraphicFramePr>
        <p:xfrm>
          <a:off x="838200" y="3307647"/>
          <a:ext cx="10515600" cy="28346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214349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2307283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3659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25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الخدمة/البروتوكول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الوظيفة الرئيسية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الأداة المستخدمة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المستوى الأمني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4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VLANs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عزل الشبكات بين الأقسام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Cisco Switches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عالي (</a:t>
                      </a:r>
                      <a:r>
                        <a:rPr lang="en-US" dirty="0"/>
                        <a:t>Layer 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551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OSPF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توجيه ديناميكي سريع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 Router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متوسط (مع </a:t>
                      </a:r>
                      <a:r>
                        <a:rPr lang="en-US" dirty="0"/>
                        <a:t>MD5 </a:t>
                      </a:r>
                      <a:r>
                        <a:rPr lang="en-US" dirty="0" err="1"/>
                        <a:t>Auth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039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DHCP Snooping + DAI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منع </a:t>
                      </a:r>
                      <a:r>
                        <a:rPr lang="en-US"/>
                        <a:t>Rogue Servers </a:t>
                      </a:r>
                      <a:r>
                        <a:rPr lang="ar-AE"/>
                        <a:t>و </a:t>
                      </a:r>
                      <a:r>
                        <a:rPr lang="en-US"/>
                        <a:t>ARP Spoofing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Access Switches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عالي جداً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607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pfSense + Snort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Firewall + IDS/IPS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pfSense 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عالي جداً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234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LibreNMS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مراقبة + </a:t>
                      </a:r>
                      <a:r>
                        <a:rPr lang="en-US"/>
                        <a:t>Syslog + Alerts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LibreNMS 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عالي (كشف مبكر)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551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OpenVPN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وصول آمن عن بعد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pfSense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عالي (تشفير)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884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44503"/>
              </p:ext>
            </p:extLst>
          </p:nvPr>
        </p:nvGraphicFramePr>
        <p:xfrm>
          <a:off x="838200" y="475278"/>
          <a:ext cx="10515600" cy="2926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7873076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4288006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99668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الأداة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المزايا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العيوب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70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pfSense (Firewall)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واجهة سهلة، دعم </a:t>
                      </a:r>
                      <a:r>
                        <a:rPr lang="en-US"/>
                        <a:t>NAT </a:t>
                      </a:r>
                      <a:r>
                        <a:rPr lang="ar-AE"/>
                        <a:t>و </a:t>
                      </a:r>
                      <a:r>
                        <a:rPr lang="en-US"/>
                        <a:t>VPN، </a:t>
                      </a:r>
                      <a:r>
                        <a:rPr lang="ar-AE"/>
                        <a:t>تكامل مع </a:t>
                      </a:r>
                      <a:r>
                        <a:rPr lang="en-US"/>
                        <a:t>Snort، </a:t>
                      </a:r>
                      <a:r>
                        <a:rPr lang="ar-AE"/>
                        <a:t>مفتوح المصدر، أداء عالي.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منحنى تعلم أعلى للميزات المتقدمة، استهلاك موارد في </a:t>
                      </a:r>
                      <a:r>
                        <a:rPr lang="en-US"/>
                        <a:t>VMs </a:t>
                      </a:r>
                      <a:r>
                        <a:rPr lang="ar-AE"/>
                        <a:t>الكبيرة.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848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Snort (IDS/IPS)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كشف دقيق للهجمات، قواعد محدثة، تكامل مع </a:t>
                      </a:r>
                      <a:r>
                        <a:rPr lang="en-US" dirty="0" err="1"/>
                        <a:t>pfSense</a:t>
                      </a:r>
                      <a:r>
                        <a:rPr lang="en-US" dirty="0"/>
                        <a:t>، </a:t>
                      </a:r>
                      <a:r>
                        <a:rPr lang="ar-AE" dirty="0"/>
                        <a:t>مجاني.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إيجابيات كاذبة محتملة إذا لم تُعدل القواعد، معالجة أحادية الخيط.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003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LibreNMS (NMS)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مراقبة مركزية، رسم خرائط تلقائي، تنبيهات فورية، دعم </a:t>
                      </a:r>
                      <a:r>
                        <a:rPr lang="en-US"/>
                        <a:t>Syslog، </a:t>
                      </a:r>
                      <a:r>
                        <a:rPr lang="ar-AE"/>
                        <a:t>مفتوح المصدر.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إعداد أولي يتطلب وقتاً، استهلاك ذاكرة في شبكات كبيرة.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80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GNS3 (Simulation)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محاكاة واقعية، دعم </a:t>
                      </a:r>
                      <a:r>
                        <a:rPr lang="en-US"/>
                        <a:t>VMware </a:t>
                      </a:r>
                      <a:r>
                        <a:rPr lang="ar-AE"/>
                        <a:t>و </a:t>
                      </a:r>
                      <a:r>
                        <a:rPr lang="en-US"/>
                        <a:t>Cisco Devices، </a:t>
                      </a:r>
                      <a:r>
                        <a:rPr lang="ar-AE"/>
                        <a:t>مجاني، سهل التوسع.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استهلاك موارد عالي للحاسوب المضيف، منحنى تعلم للمبتدئين.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0024"/>
                  </a:ext>
                </a:extLst>
              </a:tr>
            </a:tbl>
          </a:graphicData>
        </a:graphic>
      </p:graphicFrame>
      <p:sp>
        <p:nvSpPr>
          <p:cNvPr id="4" name="مستطيل 3"/>
          <p:cNvSpPr/>
          <p:nvPr/>
        </p:nvSpPr>
        <p:spPr>
          <a:xfrm>
            <a:off x="2119908" y="4047856"/>
            <a:ext cx="7952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400" dirty="0"/>
              <a:t>هذه الأدوات الرئيسية تم اختيارها لتوافقها مع المشروع، مع التركيز على الأمان والاقتصادية. المزايا تفوق العيوب في السياق السوري.</a:t>
            </a:r>
            <a:endParaRPr lang="ar-AE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909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2943922" y="2185639"/>
            <a:ext cx="6880302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دراسة تحليلية للمتطلبات الوظيفية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23</a:t>
            </a:fld>
            <a:endParaRPr lang="en-US"/>
          </a:p>
        </p:txBody>
      </p:sp>
      <p:sp>
        <p:nvSpPr>
          <p:cNvPr id="3" name="مستطيل 2"/>
          <p:cNvSpPr/>
          <p:nvPr/>
        </p:nvSpPr>
        <p:spPr>
          <a:xfrm>
            <a:off x="393539" y="381573"/>
            <a:ext cx="11713579" cy="6126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r-AE" sz="2400" b="1" dirty="0"/>
              <a:t>المتطلبات الوظيفية الرئيسية (ما يجب على النظام القيام به):</a:t>
            </a:r>
            <a:endParaRPr lang="ar-AE" sz="2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ar-AE" sz="2400" dirty="0"/>
              <a:t>تقسيم الشبكة إلى 5 </a:t>
            </a:r>
            <a:r>
              <a:rPr lang="en-US" sz="2400" dirty="0"/>
              <a:t>VLANs </a:t>
            </a:r>
            <a:r>
              <a:rPr lang="ar-AE" sz="2400" dirty="0"/>
              <a:t>مستقلة </a:t>
            </a:r>
            <a:r>
              <a:rPr lang="en-US" sz="2400" dirty="0" smtClean="0"/>
              <a:t>Management</a:t>
            </a:r>
            <a:r>
              <a:rPr lang="en-US" sz="2400" dirty="0"/>
              <a:t>, Finance, HR, IT, </a:t>
            </a:r>
            <a:r>
              <a:rPr lang="en-US" sz="2400" dirty="0" smtClean="0"/>
              <a:t>Guest </a:t>
            </a:r>
            <a:r>
              <a:rPr lang="ar-AE" sz="2400" dirty="0"/>
              <a:t>مع عزل كامل لحركة المرور.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ar-AE" sz="2400" dirty="0"/>
              <a:t>توزيع عناوين </a:t>
            </a:r>
            <a:r>
              <a:rPr lang="en-US" sz="2400" dirty="0"/>
              <a:t>IP </a:t>
            </a:r>
            <a:r>
              <a:rPr lang="ar-AE" sz="2400" dirty="0"/>
              <a:t>تلقائياً وآمناً عبر </a:t>
            </a:r>
            <a:r>
              <a:rPr lang="en-US" sz="2400" dirty="0"/>
              <a:t>DHCP </a:t>
            </a:r>
            <a:r>
              <a:rPr lang="ar-AE" sz="2400" dirty="0"/>
              <a:t>مع تفعيل </a:t>
            </a:r>
            <a:r>
              <a:rPr lang="en-US" sz="2400" dirty="0"/>
              <a:t>DHCP Snooping </a:t>
            </a:r>
            <a:r>
              <a:rPr lang="ar-AE" sz="2400" dirty="0"/>
              <a:t>لمنع </a:t>
            </a:r>
            <a:r>
              <a:rPr lang="en-US" sz="2400" dirty="0"/>
              <a:t>Rogue </a:t>
            </a:r>
            <a:r>
              <a:rPr lang="en-US" sz="2400" dirty="0" smtClean="0"/>
              <a:t>Servers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ar-AE" sz="2400" dirty="0"/>
              <a:t>توجيه ديناميكي بين </a:t>
            </a:r>
            <a:r>
              <a:rPr lang="en-US" sz="2400" dirty="0"/>
              <a:t>VLANs </a:t>
            </a:r>
            <a:r>
              <a:rPr lang="ar-AE" sz="2400" dirty="0"/>
              <a:t>عبر </a:t>
            </a:r>
            <a:r>
              <a:rPr lang="en-US" sz="2400" dirty="0" smtClean="0"/>
              <a:t>OSPF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ar-AE" sz="2400" dirty="0"/>
              <a:t>مع </a:t>
            </a:r>
            <a:r>
              <a:rPr lang="en-US" sz="2400" dirty="0"/>
              <a:t>Inter-VLAN Routing </a:t>
            </a:r>
            <a:r>
              <a:rPr lang="ar-AE" sz="2400" dirty="0"/>
              <a:t>عبر </a:t>
            </a:r>
            <a:r>
              <a:rPr lang="en-US" sz="2400" dirty="0" smtClean="0"/>
              <a:t>SVI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ar-AE" sz="2400" dirty="0"/>
              <a:t>تفعيل أمان الطبقة الثانية </a:t>
            </a:r>
            <a:r>
              <a:rPr lang="en-US" sz="2400" dirty="0" smtClean="0"/>
              <a:t>Port Security, </a:t>
            </a:r>
            <a:r>
              <a:rPr lang="en-US" sz="2400" dirty="0"/>
              <a:t>DAI, </a:t>
            </a:r>
            <a:r>
              <a:rPr lang="en-US" sz="2400" dirty="0" smtClean="0"/>
              <a:t>STP </a:t>
            </a:r>
            <a:r>
              <a:rPr lang="ar-AE" sz="2400" dirty="0"/>
              <a:t>لمنع </a:t>
            </a:r>
            <a:r>
              <a:rPr lang="en-US" sz="2400" dirty="0"/>
              <a:t>ARP Spoofing </a:t>
            </a:r>
            <a:r>
              <a:rPr lang="ar-AE" sz="2400" dirty="0"/>
              <a:t>و </a:t>
            </a:r>
            <a:r>
              <a:rPr lang="en-US" sz="2400" dirty="0" smtClean="0"/>
              <a:t>Loops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ar-AE" sz="2400" dirty="0"/>
              <a:t>تطبيق قوائم تحكم الوصول </a:t>
            </a:r>
            <a:r>
              <a:rPr lang="en-US" sz="2400" dirty="0" smtClean="0"/>
              <a:t>ACLs </a:t>
            </a:r>
            <a:r>
              <a:rPr lang="ar-AE" sz="2400" dirty="0"/>
              <a:t>و </a:t>
            </a:r>
            <a:r>
              <a:rPr lang="en-US" sz="2400" dirty="0" smtClean="0"/>
              <a:t>Firewall </a:t>
            </a:r>
            <a:r>
              <a:rPr lang="en-US" sz="2400" dirty="0"/>
              <a:t>Rules </a:t>
            </a:r>
            <a:r>
              <a:rPr lang="ar-AE" sz="2400" dirty="0"/>
              <a:t>للتحكم في التدفق بين الأقسام والإنترنت.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ar-AE" sz="2400" dirty="0"/>
              <a:t>تشغيل جدار حماية </a:t>
            </a:r>
            <a:r>
              <a:rPr lang="en-US" sz="2400" dirty="0" err="1" smtClean="0"/>
              <a:t>pfSense</a:t>
            </a:r>
            <a:r>
              <a:rPr lang="en-US" sz="2400" dirty="0" smtClean="0"/>
              <a:t> </a:t>
            </a:r>
            <a:r>
              <a:rPr lang="ar-AE" sz="2400" dirty="0"/>
              <a:t>مع </a:t>
            </a:r>
            <a:r>
              <a:rPr lang="en-US" sz="2400" dirty="0"/>
              <a:t>NAT </a:t>
            </a:r>
            <a:r>
              <a:rPr lang="ar-AE" sz="2400" dirty="0"/>
              <a:t>و </a:t>
            </a:r>
            <a:r>
              <a:rPr lang="en-US" sz="2400" dirty="0" err="1"/>
              <a:t>OpenVPN</a:t>
            </a:r>
            <a:r>
              <a:rPr lang="en-US" sz="2400" dirty="0"/>
              <a:t> </a:t>
            </a:r>
            <a:r>
              <a:rPr lang="ar-AE" sz="2400" dirty="0"/>
              <a:t>للوصول الآمن عن بعد.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ar-AE" sz="2400" dirty="0"/>
              <a:t>كشف ومنع الهجمات عبر </a:t>
            </a:r>
            <a:r>
              <a:rPr lang="en-US" sz="2400" dirty="0"/>
              <a:t>Snort/</a:t>
            </a:r>
            <a:r>
              <a:rPr lang="en-US" sz="2400" dirty="0" err="1"/>
              <a:t>Zeek</a:t>
            </a:r>
            <a:r>
              <a:rPr lang="en-US" sz="2400" dirty="0"/>
              <a:t> (IDS/IPS</a:t>
            </a:r>
            <a:r>
              <a:rPr lang="en-US" sz="2400" dirty="0" smtClean="0"/>
              <a:t>)</a:t>
            </a:r>
            <a:r>
              <a:rPr lang="ar-AE" sz="2400" dirty="0" smtClean="0"/>
              <a:t> 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ar-AE" sz="2400" dirty="0" smtClean="0"/>
              <a:t>مراقبة </a:t>
            </a:r>
            <a:r>
              <a:rPr lang="ar-AE" sz="2400" dirty="0"/>
              <a:t>مركزية عبر </a:t>
            </a:r>
            <a:r>
              <a:rPr lang="en-US" sz="2400" dirty="0" err="1"/>
              <a:t>LibreNMS</a:t>
            </a:r>
            <a:r>
              <a:rPr lang="en-US" sz="2400" dirty="0"/>
              <a:t> </a:t>
            </a:r>
            <a:r>
              <a:rPr lang="ar-AE" sz="2400" dirty="0"/>
              <a:t>مع جمع </a:t>
            </a:r>
            <a:r>
              <a:rPr lang="en-US" sz="2400" dirty="0"/>
              <a:t>Syslog </a:t>
            </a:r>
            <a:r>
              <a:rPr lang="ar-AE" sz="2400" dirty="0"/>
              <a:t>وإصدار تنبيهات فورية.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ar-AE" sz="2400" dirty="0"/>
              <a:t>توفير خدمات مركزية آمنة </a:t>
            </a:r>
            <a:r>
              <a:rPr lang="en-US" sz="2400" dirty="0" smtClean="0"/>
              <a:t>DNS</a:t>
            </a:r>
            <a:r>
              <a:rPr lang="en-US" sz="2400" dirty="0"/>
              <a:t>, Web, FTP, Mail, DHCP, </a:t>
            </a:r>
            <a:r>
              <a:rPr lang="en-US" sz="2400" dirty="0" smtClean="0"/>
              <a:t>AAA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ar-AE" sz="2400" dirty="0"/>
              <a:t>دعم اختبار الاتصال والأمان (</a:t>
            </a:r>
            <a:r>
              <a:rPr lang="en-US" sz="2400" dirty="0"/>
              <a:t>Ping, Traceroute, </a:t>
            </a:r>
            <a:r>
              <a:rPr lang="ar-AE" sz="2400" dirty="0"/>
              <a:t>محاكاة هجمات).</a:t>
            </a:r>
          </a:p>
        </p:txBody>
      </p:sp>
    </p:spTree>
    <p:extLst>
      <p:ext uri="{BB962C8B-B14F-4D97-AF65-F5344CB8AC3E}">
        <p14:creationId xmlns:p14="http://schemas.microsoft.com/office/powerpoint/2010/main" val="198973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069548"/>
              </p:ext>
            </p:extLst>
          </p:nvPr>
        </p:nvGraphicFramePr>
        <p:xfrm>
          <a:off x="104549" y="796703"/>
          <a:ext cx="11972224" cy="501970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88992">
                  <a:extLst>
                    <a:ext uri="{9D8B030D-6E8A-4147-A177-3AD203B41FA5}">
                      <a16:colId xmlns:a16="http://schemas.microsoft.com/office/drawing/2014/main" val="1062938083"/>
                    </a:ext>
                  </a:extLst>
                </a:gridCol>
                <a:gridCol w="4797120">
                  <a:extLst>
                    <a:ext uri="{9D8B030D-6E8A-4147-A177-3AD203B41FA5}">
                      <a16:colId xmlns:a16="http://schemas.microsoft.com/office/drawing/2014/main" val="2799844877"/>
                    </a:ext>
                  </a:extLst>
                </a:gridCol>
                <a:gridCol w="2993056">
                  <a:extLst>
                    <a:ext uri="{9D8B030D-6E8A-4147-A177-3AD203B41FA5}">
                      <a16:colId xmlns:a16="http://schemas.microsoft.com/office/drawing/2014/main" val="1650963343"/>
                    </a:ext>
                  </a:extLst>
                </a:gridCol>
                <a:gridCol w="2993056">
                  <a:extLst>
                    <a:ext uri="{9D8B030D-6E8A-4147-A177-3AD203B41FA5}">
                      <a16:colId xmlns:a16="http://schemas.microsoft.com/office/drawing/2014/main" val="3524163481"/>
                    </a:ext>
                  </a:extLst>
                </a:gridCol>
              </a:tblGrid>
              <a:tr h="295006"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الرقم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المتطلب الوظيفي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الأداة/البروتوكول المستخدم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الغرض الرئيسي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4158234997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تقسيم </a:t>
                      </a:r>
                      <a:r>
                        <a:rPr lang="en-US" sz="2000"/>
                        <a:t>VLANs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Cisco Switches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عزل الأقسام + تقليل </a:t>
                      </a:r>
                      <a:r>
                        <a:rPr lang="en-US" sz="2000"/>
                        <a:t>Broadcast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172228878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DHCP </a:t>
                      </a:r>
                      <a:r>
                        <a:rPr lang="ar-AE" sz="2000"/>
                        <a:t>آمن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ISC-DHCP + DHCP Snooping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تخصيص </a:t>
                      </a:r>
                      <a:r>
                        <a:rPr lang="en-US" sz="2000"/>
                        <a:t>IP </a:t>
                      </a:r>
                      <a:r>
                        <a:rPr lang="ar-AE" sz="2000"/>
                        <a:t>تلقائي + منع </a:t>
                      </a:r>
                      <a:r>
                        <a:rPr lang="en-US" sz="2000"/>
                        <a:t>Rogue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782428908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Inter-VLAN Routing + OSPF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Core Router + OSPF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توجيه ديناميكي + تقارب سريع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103845133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Layer 2 Security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Port Security, DAI, STP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منع </a:t>
                      </a:r>
                      <a:r>
                        <a:rPr lang="en-US" sz="2000"/>
                        <a:t>ARP Spoofing </a:t>
                      </a:r>
                      <a:r>
                        <a:rPr lang="ar-AE" sz="2000"/>
                        <a:t>و </a:t>
                      </a:r>
                      <a:r>
                        <a:rPr lang="en-US" sz="2000"/>
                        <a:t>Loops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92035219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ACLs + Firewall Rules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pfSense + Core Router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التحكم في الوصول بين الأقسام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778414938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6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Firewall + NAT + VPN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pfSense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حماية خارجية + وصول آمن عن بعد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336531071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7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IDS/IPS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Snort/Zeek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كشف ومنع الهجمات مبكراً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882573585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8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NMS + Syslog + Alerts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LibreNMS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مراقبة مركزية + تنبيهات فورية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2168140913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9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خدمات مركزية (</a:t>
                      </a:r>
                      <a:r>
                        <a:rPr lang="en-US" sz="2000"/>
                        <a:t>DNS, Web, FTP, Mail, etc.)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Ubuntu VM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خدمات داخلية آمنة ومركزية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62077826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10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اختبار الأمان والأداء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GNS3 + Wireshark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 dirty="0"/>
                        <a:t>التحقق من الفعالية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764143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1304692" y="354128"/>
            <a:ext cx="9400477" cy="6367347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r">
              <a:lnSpc>
                <a:spcPct val="150000"/>
              </a:lnSpc>
            </a:pPr>
            <a:r>
              <a:rPr lang="ar-AE" sz="2400" dirty="0"/>
              <a:t>عزل وأمان </a:t>
            </a:r>
            <a:r>
              <a:rPr lang="en-US" sz="2400" dirty="0" smtClean="0"/>
              <a:t>L2/L3</a:t>
            </a:r>
            <a:r>
              <a:rPr lang="ar-AE" sz="2400" dirty="0" smtClean="0"/>
              <a:t> :</a:t>
            </a:r>
            <a:r>
              <a:rPr lang="en-US" sz="2400" dirty="0" smtClean="0"/>
              <a:t> </a:t>
            </a:r>
            <a:r>
              <a:rPr lang="ar-AE" sz="2400" dirty="0"/>
              <a:t>استخدم </a:t>
            </a:r>
            <a:r>
              <a:rPr lang="en-US" sz="2400" dirty="0" smtClean="0"/>
              <a:t>VLANs </a:t>
            </a:r>
            <a:r>
              <a:rPr lang="en-US" sz="2400" dirty="0"/>
              <a:t>+ STP + DAI/DHCP Snooping + </a:t>
            </a:r>
            <a:r>
              <a:rPr lang="en-US" sz="2400" dirty="0" smtClean="0"/>
              <a:t>Firewall</a:t>
            </a:r>
            <a:endParaRPr lang="ar-AE" sz="2400" dirty="0" smtClean="0"/>
          </a:p>
          <a:p>
            <a:pPr algn="r">
              <a:lnSpc>
                <a:spcPct val="150000"/>
              </a:lnSpc>
            </a:pPr>
            <a:r>
              <a:rPr lang="ar-AE" sz="2400" dirty="0"/>
              <a:t>ل</a:t>
            </a:r>
            <a:r>
              <a:rPr lang="ar-AE" sz="2400" dirty="0" smtClean="0"/>
              <a:t>منع </a:t>
            </a:r>
            <a:r>
              <a:rPr lang="en-US" sz="2400" dirty="0"/>
              <a:t>ARP/DHCP Rogue</a:t>
            </a:r>
            <a:r>
              <a:rPr lang="en-US" sz="2400" dirty="0" smtClean="0"/>
              <a:t>،</a:t>
            </a:r>
            <a:endParaRPr lang="ar-AE" sz="2400" dirty="0" smtClean="0"/>
          </a:p>
          <a:p>
            <a:pPr algn="r">
              <a:lnSpc>
                <a:spcPct val="150000"/>
              </a:lnSpc>
            </a:pPr>
            <a:endParaRPr lang="ar-AE" sz="2400" dirty="0" smtClean="0"/>
          </a:p>
          <a:p>
            <a:pPr>
              <a:lnSpc>
                <a:spcPct val="150000"/>
              </a:lnSpc>
            </a:pPr>
            <a:r>
              <a:rPr lang="ar-AE" sz="2400" dirty="0"/>
              <a:t>مراقبة </a:t>
            </a:r>
            <a:r>
              <a:rPr lang="ar-AE" sz="2400" dirty="0" smtClean="0"/>
              <a:t>وكشف:</a:t>
            </a:r>
            <a:r>
              <a:rPr lang="en-US" sz="2400" dirty="0" err="1" smtClean="0"/>
              <a:t>LibreNMS</a:t>
            </a:r>
            <a:r>
              <a:rPr lang="en-US" sz="2400" dirty="0" smtClean="0"/>
              <a:t> for Snort , NMS V3 for Syslog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IDS for </a:t>
            </a:r>
            <a:r>
              <a:rPr lang="en-US" sz="2400" dirty="0" err="1" smtClean="0"/>
              <a:t>recourd</a:t>
            </a:r>
            <a:r>
              <a:rPr lang="en-US" sz="2400" dirty="0" smtClean="0"/>
              <a:t> and discover </a:t>
            </a:r>
            <a:r>
              <a:rPr lang="ar-AE" sz="2400" dirty="0" smtClean="0"/>
              <a:t>.</a:t>
            </a:r>
          </a:p>
          <a:p>
            <a:pPr>
              <a:lnSpc>
                <a:spcPct val="150000"/>
              </a:lnSpc>
            </a:pPr>
            <a:endParaRPr lang="ar-AE" sz="2400" dirty="0"/>
          </a:p>
          <a:p>
            <a:pPr>
              <a:lnSpc>
                <a:spcPct val="150000"/>
              </a:lnSpc>
            </a:pPr>
            <a:r>
              <a:rPr lang="ar-AE" sz="2400" dirty="0" smtClean="0"/>
              <a:t>امتثال </a:t>
            </a:r>
            <a:r>
              <a:rPr lang="ar-AE" sz="2400" dirty="0"/>
              <a:t>ومرونة: هيكلة هرمية </a:t>
            </a:r>
            <a:r>
              <a:rPr lang="en-US" sz="2400" dirty="0" smtClean="0"/>
              <a:t>Core-Distribution-Access</a:t>
            </a:r>
            <a:r>
              <a:rPr lang="ar-AE" sz="2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 OSPF/HSRP </a:t>
            </a:r>
            <a:r>
              <a:rPr lang="ar-AE" sz="2400" dirty="0" smtClean="0"/>
              <a:t> ,</a:t>
            </a:r>
            <a:r>
              <a:rPr lang="en-US" sz="2400" dirty="0" smtClean="0"/>
              <a:t>NAT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ar-AE" sz="2400" dirty="0"/>
              <a:t>لـ </a:t>
            </a:r>
            <a:r>
              <a:rPr lang="en-US" sz="2400" dirty="0" smtClean="0"/>
              <a:t>Internet</a:t>
            </a:r>
            <a:r>
              <a:rPr lang="ar-AE" sz="2400" dirty="0" smtClean="0"/>
              <a:t> .</a:t>
            </a:r>
            <a:endParaRPr lang="ar-AE" sz="2400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166946" y="133816"/>
            <a:ext cx="6122019" cy="79173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3200" dirty="0" smtClean="0"/>
              <a:t>لماذا استخدمنا البنية الهرمية </a:t>
            </a:r>
            <a:endParaRPr lang="ar-AE" sz="3200" dirty="0"/>
          </a:p>
        </p:txBody>
      </p:sp>
      <p:sp useBgFill="1">
        <p:nvSpPr>
          <p:cNvPr id="3" name="مربع نص 2"/>
          <p:cNvSpPr txBox="1"/>
          <p:nvPr/>
        </p:nvSpPr>
        <p:spPr>
          <a:xfrm>
            <a:off x="317809" y="1156011"/>
            <a:ext cx="5503127" cy="5568174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endParaRPr lang="ar-AE" sz="3200" dirty="0"/>
          </a:p>
        </p:txBody>
      </p:sp>
      <p:sp useBgFill="1">
        <p:nvSpPr>
          <p:cNvPr id="6" name="مربع نص 5"/>
          <p:cNvSpPr txBox="1"/>
          <p:nvPr/>
        </p:nvSpPr>
        <p:spPr>
          <a:xfrm>
            <a:off x="6367346" y="1156011"/>
            <a:ext cx="5503127" cy="5568174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3600" b="1" dirty="0" smtClean="0"/>
              <a:t>التحكم والسيطرة</a:t>
            </a:r>
            <a:endParaRPr lang="en-US" sz="3600" b="1" dirty="0" smtClean="0"/>
          </a:p>
          <a:p>
            <a:pPr marL="571500" indent="-5715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ar-AE" sz="3600" b="1" dirty="0" smtClean="0"/>
              <a:t>الأداء والموثوقية</a:t>
            </a:r>
            <a:endParaRPr lang="en-US" sz="36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3600" b="1" dirty="0" smtClean="0"/>
              <a:t>الأمان </a:t>
            </a:r>
            <a:r>
              <a:rPr lang="ar-AE" sz="3600" b="1" dirty="0"/>
              <a:t>والقابلية </a:t>
            </a:r>
            <a:r>
              <a:rPr lang="ar-AE" sz="3600" b="1" dirty="0" smtClean="0"/>
              <a:t>للتوسع</a:t>
            </a:r>
            <a:endParaRPr lang="ar-AE" sz="3600" dirty="0"/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8" b="2604"/>
          <a:stretch/>
        </p:blipFill>
        <p:spPr>
          <a:xfrm>
            <a:off x="317809" y="1156011"/>
            <a:ext cx="5536581" cy="5568174"/>
          </a:xfrm>
          <a:prstGeom prst="rect">
            <a:avLst/>
          </a:prstGeom>
        </p:spPr>
      </p:pic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8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2453268" y="2408663"/>
            <a:ext cx="7515922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دراسة تحليلية للمتطلبات </a:t>
            </a:r>
            <a:r>
              <a:rPr lang="ar-AE" sz="4400" dirty="0" err="1" smtClean="0"/>
              <a:t>غيرالوظيفية</a:t>
            </a:r>
            <a:endParaRPr lang="ar-AE" sz="44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1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28</a:t>
            </a:fld>
            <a:endParaRPr lang="en-US"/>
          </a:p>
        </p:txBody>
      </p:sp>
      <p:sp>
        <p:nvSpPr>
          <p:cNvPr id="2" name="مستطيل 1"/>
          <p:cNvSpPr/>
          <p:nvPr/>
        </p:nvSpPr>
        <p:spPr>
          <a:xfrm>
            <a:off x="579865" y="1628728"/>
            <a:ext cx="11017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400" b="1" dirty="0"/>
              <a:t>المتطلبات غير الوظيفية الرئيسية (الخصائص والمعايير التي يجب تحقيقها):</a:t>
            </a:r>
            <a:endParaRPr lang="ar-AE" sz="2400" dirty="0"/>
          </a:p>
          <a:p>
            <a:pPr>
              <a:buFont typeface="+mj-lt"/>
              <a:buAutoNum type="arabicPeriod"/>
            </a:pPr>
            <a:r>
              <a:rPr lang="ar-AE" sz="2400" b="1" dirty="0"/>
              <a:t>الأداء </a:t>
            </a:r>
            <a:r>
              <a:rPr lang="en-US" sz="2400" b="1" dirty="0" smtClean="0"/>
              <a:t>Performance</a:t>
            </a:r>
            <a:r>
              <a:rPr lang="en-US" sz="2400" dirty="0" smtClean="0"/>
              <a:t> </a:t>
            </a:r>
            <a:r>
              <a:rPr lang="ar-AE" sz="2400" dirty="0"/>
              <a:t>سرعة نقل بيانات </a:t>
            </a:r>
            <a:r>
              <a:rPr lang="ar-AE" sz="2400" dirty="0" smtClean="0"/>
              <a:t>عالية، </a:t>
            </a:r>
            <a:r>
              <a:rPr lang="ar-AE" sz="2400" dirty="0"/>
              <a:t>استهلاك </a:t>
            </a:r>
            <a:r>
              <a:rPr lang="en-US" sz="2400" dirty="0"/>
              <a:t>CPU/RAM </a:t>
            </a:r>
            <a:r>
              <a:rPr lang="ar-AE" sz="2400" dirty="0"/>
              <a:t>لا يتجاوز 70% تحت حمل عادي.</a:t>
            </a:r>
          </a:p>
          <a:p>
            <a:pPr>
              <a:buFont typeface="+mj-lt"/>
              <a:buAutoNum type="arabicPeriod"/>
            </a:pPr>
            <a:r>
              <a:rPr lang="ar-AE" sz="2400" b="1" dirty="0"/>
              <a:t>الأمان </a:t>
            </a:r>
            <a:r>
              <a:rPr lang="en-US" sz="2400" b="1" dirty="0" smtClean="0"/>
              <a:t>Security</a:t>
            </a:r>
            <a:r>
              <a:rPr lang="en-US" sz="2400" dirty="0" smtClean="0"/>
              <a:t> </a:t>
            </a:r>
            <a:r>
              <a:rPr lang="ar-AE" sz="2400" dirty="0"/>
              <a:t>كشف </a:t>
            </a:r>
            <a:r>
              <a:rPr lang="en-US" sz="2400" dirty="0" smtClean="0"/>
              <a:t>77+</a:t>
            </a:r>
            <a:r>
              <a:rPr lang="ar-AE" sz="2400" dirty="0" smtClean="0"/>
              <a:t>% </a:t>
            </a:r>
            <a:r>
              <a:rPr lang="ar-AE" sz="2400" dirty="0"/>
              <a:t>من الهجمات </a:t>
            </a:r>
            <a:r>
              <a:rPr lang="en-US" sz="2400" dirty="0" smtClean="0"/>
              <a:t>ARP </a:t>
            </a:r>
            <a:r>
              <a:rPr lang="en-US" sz="2400" dirty="0"/>
              <a:t>Spoofing, DHCP </a:t>
            </a:r>
            <a:r>
              <a:rPr lang="en-US" sz="2400" dirty="0" smtClean="0"/>
              <a:t>Rogue، </a:t>
            </a:r>
            <a:r>
              <a:rPr lang="ar-AE" sz="2400" dirty="0"/>
              <a:t>إيجابيات كاذبة </a:t>
            </a:r>
            <a:r>
              <a:rPr lang="ar-AE" sz="2400" dirty="0"/>
              <a:t>.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ar-AE" sz="2400" b="1" dirty="0"/>
              <a:t>التوافر والموثوقية </a:t>
            </a:r>
            <a:r>
              <a:rPr lang="en-US" sz="2400" b="1" dirty="0" smtClean="0"/>
              <a:t>Availability </a:t>
            </a:r>
            <a:r>
              <a:rPr lang="en-US" sz="2400" b="1" dirty="0"/>
              <a:t>&amp; </a:t>
            </a:r>
            <a:r>
              <a:rPr lang="en-US" sz="2400" b="1" dirty="0" smtClean="0"/>
              <a:t>Reliability</a:t>
            </a:r>
            <a:r>
              <a:rPr lang="en-US" sz="2400" dirty="0" smtClean="0"/>
              <a:t> </a:t>
            </a:r>
            <a:r>
              <a:rPr lang="en-US" sz="2400" dirty="0"/>
              <a:t>Uptime ≥99.99%، </a:t>
            </a:r>
            <a:r>
              <a:rPr lang="ar-AE" sz="2400" dirty="0"/>
              <a:t>استعادة سريعة (&lt;5 دقائق) عند الأعطال.</a:t>
            </a:r>
          </a:p>
          <a:p>
            <a:pPr>
              <a:buFont typeface="+mj-lt"/>
              <a:buAutoNum type="arabicPeriod"/>
            </a:pPr>
            <a:r>
              <a:rPr lang="ar-AE" sz="2400" b="1" dirty="0"/>
              <a:t>القابلية للتوسع </a:t>
            </a:r>
            <a:r>
              <a:rPr lang="en-US" sz="2400" b="1" dirty="0" smtClean="0"/>
              <a:t>Scalability</a:t>
            </a:r>
            <a:r>
              <a:rPr lang="en-US" sz="2400" dirty="0" smtClean="0"/>
              <a:t> </a:t>
            </a:r>
            <a:r>
              <a:rPr lang="ar-AE" sz="2400" dirty="0"/>
              <a:t>دعم إضافة </a:t>
            </a:r>
            <a:r>
              <a:rPr lang="en-US" sz="2400" dirty="0"/>
              <a:t>VLANs </a:t>
            </a:r>
            <a:r>
              <a:rPr lang="ar-AE" sz="2400" dirty="0"/>
              <a:t>وأجهزة جديدة دون إعادة </a:t>
            </a:r>
            <a:r>
              <a:rPr lang="ar-AE" sz="2400" dirty="0" smtClean="0"/>
              <a:t>تصميم.</a:t>
            </a:r>
            <a:endParaRPr lang="ar-AE" sz="2400" dirty="0"/>
          </a:p>
          <a:p>
            <a:pPr>
              <a:buFont typeface="+mj-lt"/>
              <a:buAutoNum type="arabicPeriod"/>
            </a:pPr>
            <a:r>
              <a:rPr lang="ar-AE" sz="2400" b="1" dirty="0"/>
              <a:t>سهولة الاستخدام والإدارة </a:t>
            </a:r>
            <a:r>
              <a:rPr lang="en-US" sz="2400" b="1" dirty="0" smtClean="0"/>
              <a:t>Usability </a:t>
            </a:r>
            <a:r>
              <a:rPr lang="en-US" sz="2400" b="1" dirty="0"/>
              <a:t>&amp; </a:t>
            </a:r>
            <a:r>
              <a:rPr lang="en-US" sz="2400" b="1" dirty="0" smtClean="0"/>
              <a:t>Manageability</a:t>
            </a:r>
            <a:r>
              <a:rPr lang="en-US" sz="2400" dirty="0" smtClean="0"/>
              <a:t> </a:t>
            </a:r>
            <a:r>
              <a:rPr lang="ar-AE" sz="2400" dirty="0"/>
              <a:t>واجهات </a:t>
            </a:r>
            <a:r>
              <a:rPr lang="en-US" sz="2400" dirty="0" smtClean="0"/>
              <a:t>Web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ar-AE" sz="2400" dirty="0"/>
              <a:t>سهلة </a:t>
            </a:r>
            <a:r>
              <a:rPr lang="en-US" sz="2400" dirty="0" err="1" smtClean="0"/>
              <a:t>pfSense</a:t>
            </a:r>
            <a:r>
              <a:rPr lang="en-US" sz="2400" dirty="0"/>
              <a:t>, </a:t>
            </a:r>
            <a:r>
              <a:rPr lang="en-US" sz="2400" dirty="0" err="1" smtClean="0"/>
              <a:t>LibreNMS</a:t>
            </a:r>
            <a:r>
              <a:rPr lang="en-US" sz="2400" dirty="0" smtClean="0"/>
              <a:t>، </a:t>
            </a:r>
            <a:r>
              <a:rPr lang="ar-AE" sz="2400" dirty="0"/>
              <a:t>توثيق كامل</a:t>
            </a:r>
            <a:r>
              <a:rPr lang="ar-AE" sz="2400" dirty="0" smtClean="0"/>
              <a:t>،.</a:t>
            </a:r>
            <a:endParaRPr lang="ar-AE" sz="2400" dirty="0"/>
          </a:p>
          <a:p>
            <a:pPr>
              <a:buFont typeface="+mj-lt"/>
              <a:buAutoNum type="arabicPeriod"/>
            </a:pPr>
            <a:r>
              <a:rPr lang="ar-AE" sz="2400" b="1" dirty="0"/>
              <a:t>الكفاءة الاقتصادية </a:t>
            </a:r>
            <a:r>
              <a:rPr lang="en-US" sz="2400" b="1" dirty="0" smtClean="0"/>
              <a:t>Cost Efficiency</a:t>
            </a:r>
            <a:r>
              <a:rPr lang="en-US" sz="2400" dirty="0" smtClean="0"/>
              <a:t> </a:t>
            </a:r>
            <a:r>
              <a:rPr lang="ar-AE" sz="2400" dirty="0" smtClean="0"/>
              <a:t>تكلفة </a:t>
            </a:r>
            <a:r>
              <a:rPr lang="ar-AE" sz="2400" dirty="0"/>
              <a:t>شبه معدومة (مفتوح المصدر </a:t>
            </a:r>
            <a:r>
              <a:rPr lang="ar-AE" sz="2400" dirty="0" smtClean="0"/>
              <a:t>فقط.</a:t>
            </a:r>
            <a:endParaRPr lang="ar-AE" sz="2400" dirty="0"/>
          </a:p>
          <a:p>
            <a:pPr>
              <a:buFont typeface="+mj-lt"/>
              <a:buAutoNum type="arabicPeriod"/>
            </a:pPr>
            <a:r>
              <a:rPr lang="ar-AE" sz="2400" b="1" dirty="0"/>
              <a:t>الاستجابة للتهديدات </a:t>
            </a:r>
            <a:r>
              <a:rPr lang="en-US" sz="2400" b="1" dirty="0" smtClean="0"/>
              <a:t>Responsiveness</a:t>
            </a:r>
            <a:r>
              <a:rPr lang="ar-AE" sz="2400" dirty="0" smtClean="0"/>
              <a:t>.</a:t>
            </a:r>
            <a:endParaRPr lang="ar-AE" sz="2400" dirty="0"/>
          </a:p>
        </p:txBody>
      </p:sp>
    </p:spTree>
    <p:extLst>
      <p:ext uri="{BB962C8B-B14F-4D97-AF65-F5344CB8AC3E}">
        <p14:creationId xmlns:p14="http://schemas.microsoft.com/office/powerpoint/2010/main" val="41596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162646"/>
              </p:ext>
            </p:extLst>
          </p:nvPr>
        </p:nvGraphicFramePr>
        <p:xfrm>
          <a:off x="938561" y="909061"/>
          <a:ext cx="10515600" cy="45720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5155186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9747029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1154824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669700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المتطلب غير الوظيفي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المعيار المطلوب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الأداة/الآلية المستخدمة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النتيجة المتوقعة في المشروع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951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الأداء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تقارب سريع، استهلاك موارد معقول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OSPF + VMware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&lt;5 ثوانٍ تقارب، </a:t>
                      </a:r>
                      <a:r>
                        <a:rPr lang="en-US" sz="2400"/>
                        <a:t>CPU &lt;70%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453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الأمان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كشف </a:t>
                      </a:r>
                      <a:r>
                        <a:rPr lang="en-US" sz="2400" dirty="0" smtClean="0"/>
                        <a:t>77+</a:t>
                      </a:r>
                      <a:r>
                        <a:rPr lang="ar-AE" sz="2400" dirty="0" smtClean="0"/>
                        <a:t>%</a:t>
                      </a:r>
                      <a:endParaRPr lang="ar-A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Snort + DAI + ACLs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100% منع هجمات محاكاة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469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التوافر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Uptime ≥99.99%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STP + LibreNMS Alerts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استعادة &lt;5 دقائق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769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القابلية للتوسع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إضافة </a:t>
                      </a:r>
                      <a:r>
                        <a:rPr lang="en-US" sz="2400"/>
                        <a:t>VLANs/</a:t>
                      </a:r>
                      <a:r>
                        <a:rPr lang="ar-AE" sz="2400"/>
                        <a:t>أجهزة دون تعطيل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OSPF + VLANs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دعم </a:t>
                      </a:r>
                      <a:r>
                        <a:rPr lang="en-US" sz="2400" dirty="0" smtClean="0"/>
                        <a:t>VLANs </a:t>
                      </a:r>
                      <a:r>
                        <a:rPr lang="ar-AE" sz="2400" dirty="0"/>
                        <a:t>و </a:t>
                      </a:r>
                      <a:r>
                        <a:rPr lang="ar-AE" sz="2400" dirty="0" smtClean="0"/>
                        <a:t>أجهزة</a:t>
                      </a:r>
                      <a:endParaRPr lang="ar-A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543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الكفاءة الاقتصادية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تكلفة شبه معدومة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مفتوح المصدر كاملاً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 smtClean="0"/>
                        <a:t>توفير </a:t>
                      </a:r>
                      <a:r>
                        <a:rPr lang="en-US" sz="2400" dirty="0" smtClean="0"/>
                        <a:t>+</a:t>
                      </a:r>
                      <a:r>
                        <a:rPr lang="ar-AE" sz="2400" dirty="0" smtClean="0"/>
                        <a:t>90%</a:t>
                      </a:r>
                      <a:endParaRPr lang="ar-AE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9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62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مربع نص 3"/>
          <p:cNvSpPr txBox="1"/>
          <p:nvPr/>
        </p:nvSpPr>
        <p:spPr>
          <a:xfrm>
            <a:off x="3679900" y="1925106"/>
            <a:ext cx="4995747" cy="1732494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 smtClean="0"/>
              <a:t>المشكلة </a:t>
            </a:r>
            <a:endParaRPr lang="en-US" sz="44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مخططات و جداول 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31</a:t>
            </a:fld>
            <a:endParaRPr lang="en-US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7" y="228310"/>
            <a:ext cx="11240618" cy="6128040"/>
          </a:xfrm>
          <a:prstGeom prst="rect">
            <a:avLst/>
          </a:prstGeom>
        </p:spPr>
      </p:pic>
      <p:sp>
        <p:nvSpPr>
          <p:cNvPr id="4" name="مستطيل 3"/>
          <p:cNvSpPr/>
          <p:nvPr/>
        </p:nvSpPr>
        <p:spPr>
          <a:xfrm>
            <a:off x="3698834" y="6356350"/>
            <a:ext cx="5307287" cy="3903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ar-SA" b="1" dirty="0">
                <a:latin typeface="Calibri" panose="020F0502020204030204" pitchFamily="34" charset="0"/>
                <a:ea typeface="Times New Roman" panose="02020603050405020304" pitchFamily="18" charset="0"/>
              </a:rPr>
              <a:t>شكل </a:t>
            </a:r>
            <a:r>
              <a:rPr lang="ar-SA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مخطط </a:t>
            </a:r>
            <a:r>
              <a:rPr lang="ar-SA" b="1" dirty="0">
                <a:latin typeface="Calibri" panose="020F0502020204030204" pitchFamily="34" charset="0"/>
                <a:ea typeface="Times New Roman" panose="02020603050405020304" pitchFamily="18" charset="0"/>
              </a:rPr>
              <a:t>النشاط التفصيلي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</a:rPr>
              <a:t> (Detailed Activity Diagram)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جدول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753250"/>
              </p:ext>
            </p:extLst>
          </p:nvPr>
        </p:nvGraphicFramePr>
        <p:xfrm>
          <a:off x="927409" y="1458685"/>
          <a:ext cx="10515600" cy="3785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7010">
                  <a:extLst>
                    <a:ext uri="{9D8B030D-6E8A-4147-A177-3AD203B41FA5}">
                      <a16:colId xmlns:a16="http://schemas.microsoft.com/office/drawing/2014/main" val="1591528866"/>
                    </a:ext>
                  </a:extLst>
                </a:gridCol>
                <a:gridCol w="5473390">
                  <a:extLst>
                    <a:ext uri="{9D8B030D-6E8A-4147-A177-3AD203B41FA5}">
                      <a16:colId xmlns:a16="http://schemas.microsoft.com/office/drawing/2014/main" val="273579513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988854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الأداة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المزايا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العيوب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6530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Zabbix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تكلفة عالية، يتطلب خبرة في إدارة الشبكات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معقدة في الإعداد، استهلاك موارد عالي، واجهة غير سهلة للمبتدئين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4992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Nagios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واجهة مستخدم بسيطة، تكلفة منخفضة، دعم</a:t>
                      </a:r>
                      <a:r>
                        <a:rPr lang="en-US" sz="2400">
                          <a:effectLst/>
                        </a:rPr>
                        <a:t> VLANs </a:t>
                      </a:r>
                      <a:r>
                        <a:rPr lang="ar-SA" sz="2400">
                          <a:effectLst/>
                        </a:rPr>
                        <a:t>والشبكات اللاسلكية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مرنة عالية، تكلفة منخفضة، دعم</a:t>
                      </a:r>
                      <a:r>
                        <a:rPr lang="en-US" sz="2400">
                          <a:effectLst/>
                        </a:rPr>
                        <a:t> VLANs </a:t>
                      </a:r>
                      <a:r>
                        <a:rPr lang="ar-SA" sz="2400">
                          <a:effectLst/>
                        </a:rPr>
                        <a:t>والشبكات اللاسلكية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8202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Observium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أمان قوي، دعم</a:t>
                      </a:r>
                      <a:r>
                        <a:rPr lang="en-US" sz="2400">
                          <a:effectLst/>
                        </a:rPr>
                        <a:t> VLANs </a:t>
                      </a:r>
                      <a:r>
                        <a:rPr lang="ar-SA" sz="2400">
                          <a:effectLst/>
                        </a:rPr>
                        <a:t>متقدمة، أداء عالي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تكلفة مرتفعة، يتطلب تدريباً لاستخدام الأدوات المتقدمة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610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LibreNMS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مرنة عالية، تكلفة منخفضة، دعم واسع للبروتوكولات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واجهة مستخدم معقدة، دعم فني محدود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98444"/>
                  </a:ext>
                </a:extLst>
              </a:tr>
            </a:tbl>
          </a:graphicData>
        </a:graphic>
      </p:graphicFrame>
      <p:sp>
        <p:nvSpPr>
          <p:cNvPr id="8" name="مستطيل 7"/>
          <p:cNvSpPr/>
          <p:nvPr/>
        </p:nvSpPr>
        <p:spPr>
          <a:xfrm>
            <a:off x="4002320" y="5594884"/>
            <a:ext cx="3674403" cy="3903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ar-SA" b="1" dirty="0">
                <a:latin typeface="Calibri" panose="020F0502020204030204" pitchFamily="34" charset="0"/>
                <a:ea typeface="Times New Roman" panose="02020603050405020304" pitchFamily="18" charset="0"/>
              </a:rPr>
              <a:t>جدول </a:t>
            </a:r>
            <a:r>
              <a:rPr lang="ar-SA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مقارنة </a:t>
            </a:r>
            <a:r>
              <a:rPr lang="ar-SA" b="1" dirty="0">
                <a:latin typeface="Calibri" panose="020F0502020204030204" pitchFamily="34" charset="0"/>
                <a:ea typeface="Times New Roman" panose="02020603050405020304" pitchFamily="18" charset="0"/>
              </a:rPr>
              <a:t>بين أدوات إدارة ومراقبة الشبكات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705490"/>
              </p:ext>
            </p:extLst>
          </p:nvPr>
        </p:nvGraphicFramePr>
        <p:xfrm>
          <a:off x="949713" y="1503291"/>
          <a:ext cx="10515600" cy="3364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6873">
                  <a:extLst>
                    <a:ext uri="{9D8B030D-6E8A-4147-A177-3AD203B41FA5}">
                      <a16:colId xmlns:a16="http://schemas.microsoft.com/office/drawing/2014/main" val="1294225420"/>
                    </a:ext>
                  </a:extLst>
                </a:gridCol>
                <a:gridCol w="4893527">
                  <a:extLst>
                    <a:ext uri="{9D8B030D-6E8A-4147-A177-3AD203B41FA5}">
                      <a16:colId xmlns:a16="http://schemas.microsoft.com/office/drawing/2014/main" val="323866493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689901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الأداة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المزايا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العيوب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1436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OPNsense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واجهة حديثة وسهلة، تحديثات أمنية سريعة، دعم</a:t>
                      </a:r>
                      <a:r>
                        <a:rPr lang="en-US" sz="2400">
                          <a:effectLst/>
                        </a:rPr>
                        <a:t> Suricata </a:t>
                      </a:r>
                      <a:r>
                        <a:rPr lang="ar-SA" sz="2400">
                          <a:effectLst/>
                        </a:rPr>
                        <a:t>مدمج، تكلفة منخفضة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مجتمع دعم أصغر من</a:t>
                      </a:r>
                      <a:r>
                        <a:rPr lang="en-US" sz="2400">
                          <a:effectLst/>
                        </a:rPr>
                        <a:t> pfSense</a:t>
                      </a:r>
                      <a:r>
                        <a:rPr lang="ar-SA" sz="2400">
                          <a:effectLst/>
                        </a:rPr>
                        <a:t>، بعض الميزات المتقدمة تحتاج خبرة إضافية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607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IPFire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استهلاك موارد منخفض، أمان عالي، </a:t>
                      </a:r>
                      <a:r>
                        <a:rPr lang="en-US" sz="2400">
                          <a:effectLst/>
                        </a:rPr>
                        <a:t>Add-ons </a:t>
                      </a:r>
                      <a:r>
                        <a:rPr lang="ar-SA" sz="2400">
                          <a:effectLst/>
                        </a:rPr>
                        <a:t>مرنة، مناسب للشبكات الصغيرة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واجهة أقل حداثة، ميزات أقل في</a:t>
                      </a:r>
                      <a:r>
                        <a:rPr lang="en-US" sz="2400">
                          <a:effectLst/>
                        </a:rPr>
                        <a:t> IDS/IPS </a:t>
                      </a:r>
                      <a:r>
                        <a:rPr lang="ar-SA" sz="2400">
                          <a:effectLst/>
                        </a:rPr>
                        <a:t>مقارنة بالمنافسين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9824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pfSense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تكامل ممتاز مع</a:t>
                      </a:r>
                      <a:r>
                        <a:rPr lang="en-US" sz="2400">
                          <a:effectLst/>
                        </a:rPr>
                        <a:t> Snort</a:t>
                      </a:r>
                      <a:r>
                        <a:rPr lang="ar-SA" sz="2400">
                          <a:effectLst/>
                        </a:rPr>
                        <a:t>، ميزات مؤسسية كاملة، مجتمع كبير، استقرار عالي في</a:t>
                      </a:r>
                      <a:r>
                        <a:rPr lang="en-US" sz="2400">
                          <a:effectLst/>
                        </a:rPr>
                        <a:t> GNS3.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منحنى تعلم أعلى قليلاً، يحتاج تحديثات يدوية للقواعد الأمنية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2682808"/>
                  </a:ext>
                </a:extLst>
              </a:tr>
            </a:tbl>
          </a:graphicData>
        </a:graphic>
      </p:graphicFrame>
      <p:sp>
        <p:nvSpPr>
          <p:cNvPr id="4" name="مستطيل 3"/>
          <p:cNvSpPr/>
          <p:nvPr/>
        </p:nvSpPr>
        <p:spPr>
          <a:xfrm>
            <a:off x="3914023" y="5201434"/>
            <a:ext cx="4325222" cy="3903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ar-SA" b="1" dirty="0">
                <a:latin typeface="Calibri" panose="020F0502020204030204" pitchFamily="34" charset="0"/>
                <a:ea typeface="Times New Roman" panose="02020603050405020304" pitchFamily="18" charset="0"/>
              </a:rPr>
              <a:t>جدول </a:t>
            </a:r>
            <a:r>
              <a:rPr lang="ar-SA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مقارنة </a:t>
            </a:r>
            <a:r>
              <a:rPr lang="ar-SA" b="1" dirty="0">
                <a:latin typeface="Calibri" panose="020F0502020204030204" pitchFamily="34" charset="0"/>
                <a:ea typeface="Times New Roman" panose="02020603050405020304" pitchFamily="18" charset="0"/>
              </a:rPr>
              <a:t>بين أدوات جدران الحماية مفتوحة المصدر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5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تصميم المشروع 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5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35980" y="479501"/>
            <a:ext cx="10917043" cy="6133172"/>
          </a:xfrm>
          <a:prstGeom prst="rect">
            <a:avLst/>
          </a:prstGeom>
          <a:solidFill>
            <a:schemeClr val="bg1"/>
          </a:solidFill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endParaRPr lang="ar-AE" sz="4400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23" y="479501"/>
            <a:ext cx="4906536" cy="2141033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23" y="2324854"/>
            <a:ext cx="4933097" cy="210061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42" y="4415420"/>
            <a:ext cx="4933097" cy="210914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797" r="1615" b="45692"/>
          <a:stretch/>
        </p:blipFill>
        <p:spPr>
          <a:xfrm>
            <a:off x="2977375" y="638062"/>
            <a:ext cx="3376133" cy="2230510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0" y="479501"/>
            <a:ext cx="3044346" cy="2561513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103" y="3016331"/>
            <a:ext cx="1399089" cy="1399089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87" y="2868572"/>
            <a:ext cx="1705826" cy="1705826"/>
          </a:xfrm>
          <a:prstGeom prst="rect">
            <a:avLst/>
          </a:prstGeom>
        </p:spPr>
      </p:pic>
      <p:pic>
        <p:nvPicPr>
          <p:cNvPr id="10" name="صورة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255" y="5121093"/>
            <a:ext cx="1704072" cy="900318"/>
          </a:xfrm>
          <a:prstGeom prst="rect">
            <a:avLst/>
          </a:prstGeom>
        </p:spPr>
      </p:pic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35</a:t>
            </a:fld>
            <a:endParaRPr lang="en-US"/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473187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7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36</a:t>
            </a:fld>
            <a:endParaRPr lang="en-US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r="22727"/>
          <a:stretch/>
        </p:blipFill>
        <p:spPr>
          <a:xfrm>
            <a:off x="393187" y="178419"/>
            <a:ext cx="11237536" cy="617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6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421123"/>
              </p:ext>
            </p:extLst>
          </p:nvPr>
        </p:nvGraphicFramePr>
        <p:xfrm>
          <a:off x="481359" y="1435739"/>
          <a:ext cx="11519214" cy="39136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602">
                  <a:extLst>
                    <a:ext uri="{9D8B030D-6E8A-4147-A177-3AD203B41FA5}">
                      <a16:colId xmlns:a16="http://schemas.microsoft.com/office/drawing/2014/main" val="2410451544"/>
                    </a:ext>
                  </a:extLst>
                </a:gridCol>
                <a:gridCol w="1645602">
                  <a:extLst>
                    <a:ext uri="{9D8B030D-6E8A-4147-A177-3AD203B41FA5}">
                      <a16:colId xmlns:a16="http://schemas.microsoft.com/office/drawing/2014/main" val="2494514547"/>
                    </a:ext>
                  </a:extLst>
                </a:gridCol>
                <a:gridCol w="1645602">
                  <a:extLst>
                    <a:ext uri="{9D8B030D-6E8A-4147-A177-3AD203B41FA5}">
                      <a16:colId xmlns:a16="http://schemas.microsoft.com/office/drawing/2014/main" val="1972996718"/>
                    </a:ext>
                  </a:extLst>
                </a:gridCol>
                <a:gridCol w="1645602">
                  <a:extLst>
                    <a:ext uri="{9D8B030D-6E8A-4147-A177-3AD203B41FA5}">
                      <a16:colId xmlns:a16="http://schemas.microsoft.com/office/drawing/2014/main" val="3088514692"/>
                    </a:ext>
                  </a:extLst>
                </a:gridCol>
                <a:gridCol w="1645602">
                  <a:extLst>
                    <a:ext uri="{9D8B030D-6E8A-4147-A177-3AD203B41FA5}">
                      <a16:colId xmlns:a16="http://schemas.microsoft.com/office/drawing/2014/main" val="2078305605"/>
                    </a:ext>
                  </a:extLst>
                </a:gridCol>
                <a:gridCol w="1645602">
                  <a:extLst>
                    <a:ext uri="{9D8B030D-6E8A-4147-A177-3AD203B41FA5}">
                      <a16:colId xmlns:a16="http://schemas.microsoft.com/office/drawing/2014/main" val="861607135"/>
                    </a:ext>
                  </a:extLst>
                </a:gridCol>
                <a:gridCol w="1645602">
                  <a:extLst>
                    <a:ext uri="{9D8B030D-6E8A-4147-A177-3AD203B41FA5}">
                      <a16:colId xmlns:a16="http://schemas.microsoft.com/office/drawing/2014/main" val="3663168964"/>
                    </a:ext>
                  </a:extLst>
                </a:gridCol>
              </a:tblGrid>
              <a:tr h="3261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VLAN ID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اسم القسم (بالعربية)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اسم القسم (بالإنجليزية)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نطاق الشبكة</a:t>
                      </a:r>
                      <a:r>
                        <a:rPr lang="en-US" sz="2000">
                          <a:effectLst/>
                        </a:rPr>
                        <a:t> (Network)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البوابة الافتراضية</a:t>
                      </a:r>
                      <a:r>
                        <a:rPr lang="en-US" sz="2000">
                          <a:effectLst/>
                        </a:rPr>
                        <a:t> (Gateway)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قناع الشبكة</a:t>
                      </a:r>
                      <a:r>
                        <a:rPr lang="en-US" sz="2000">
                          <a:effectLst/>
                        </a:rPr>
                        <a:t> (Subnet Mask)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عدد العناوين القابلة للاستخدام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070854"/>
                  </a:ext>
                </a:extLst>
              </a:tr>
              <a:tr h="326136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تقنية المعلومات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Information Technology (IT)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10.0.10.0/24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10.0.10.1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255.255.255.0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171704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المالية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Finance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10.0.20.0/24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10.0.20.1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255.255.255.0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7400235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الموارد البشرية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Human Resources (HR)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10.0.30.0/24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10.0.30.1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255.255.255.0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254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1832770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الإدارة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Management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10.0.40.0/24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10.0.40.1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255.255.255.0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7097788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الضيوف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Guest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10.0.50.0/24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10.0.50.1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255.255.255.0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254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2788183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36100" y="5558962"/>
            <a:ext cx="72097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AE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جدول توزيع عناوين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IP </a:t>
            </a:r>
            <a:r>
              <a:rPr kumimoji="0" lang="ar-AE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للأقسام المختلفة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(VLANs IP Allocation)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57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38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18009" y="280582"/>
            <a:ext cx="8515706" cy="5478695"/>
          </a:xfrm>
          <a:prstGeom prst="rect">
            <a:avLst/>
          </a:prstGeom>
        </p:spPr>
      </p:pic>
      <p:sp>
        <p:nvSpPr>
          <p:cNvPr id="4" name="مستطيل 3"/>
          <p:cNvSpPr/>
          <p:nvPr/>
        </p:nvSpPr>
        <p:spPr>
          <a:xfrm>
            <a:off x="2561731" y="5823999"/>
            <a:ext cx="7228262" cy="467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ar-AE" sz="2400" dirty="0" smtClean="0">
                <a:latin typeface="Calibri" panose="020F0502020204030204" pitchFamily="34" charset="0"/>
                <a:ea typeface="Calibri" panose="020F0502020204030204" pitchFamily="34" charset="0"/>
              </a:rPr>
              <a:t>رسم </a:t>
            </a:r>
            <a:r>
              <a:rPr lang="ar-AE" sz="2400" dirty="0">
                <a:latin typeface="Calibri" panose="020F0502020204030204" pitchFamily="34" charset="0"/>
                <a:ea typeface="Calibri" panose="020F0502020204030204" pitchFamily="34" charset="0"/>
              </a:rPr>
              <a:t>توضيحي لتوزيع الشبكات الفرعية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</a:rPr>
              <a:t>Subnetting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</a:rPr>
              <a:t> Diagram) –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57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610643"/>
              </p:ext>
            </p:extLst>
          </p:nvPr>
        </p:nvGraphicFramePr>
        <p:xfrm>
          <a:off x="367992" y="396545"/>
          <a:ext cx="11586114" cy="39135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1306">
                  <a:extLst>
                    <a:ext uri="{9D8B030D-6E8A-4147-A177-3AD203B41FA5}">
                      <a16:colId xmlns:a16="http://schemas.microsoft.com/office/drawing/2014/main" val="503247090"/>
                    </a:ext>
                  </a:extLst>
                </a:gridCol>
                <a:gridCol w="2880732">
                  <a:extLst>
                    <a:ext uri="{9D8B030D-6E8A-4147-A177-3AD203B41FA5}">
                      <a16:colId xmlns:a16="http://schemas.microsoft.com/office/drawing/2014/main" val="3156329748"/>
                    </a:ext>
                  </a:extLst>
                </a:gridCol>
                <a:gridCol w="1931019">
                  <a:extLst>
                    <a:ext uri="{9D8B030D-6E8A-4147-A177-3AD203B41FA5}">
                      <a16:colId xmlns:a16="http://schemas.microsoft.com/office/drawing/2014/main" val="3748205832"/>
                    </a:ext>
                  </a:extLst>
                </a:gridCol>
                <a:gridCol w="1931019">
                  <a:extLst>
                    <a:ext uri="{9D8B030D-6E8A-4147-A177-3AD203B41FA5}">
                      <a16:colId xmlns:a16="http://schemas.microsoft.com/office/drawing/2014/main" val="2553388341"/>
                    </a:ext>
                  </a:extLst>
                </a:gridCol>
                <a:gridCol w="1931019">
                  <a:extLst>
                    <a:ext uri="{9D8B030D-6E8A-4147-A177-3AD203B41FA5}">
                      <a16:colId xmlns:a16="http://schemas.microsoft.com/office/drawing/2014/main" val="1776728960"/>
                    </a:ext>
                  </a:extLst>
                </a:gridCol>
                <a:gridCol w="1931019">
                  <a:extLst>
                    <a:ext uri="{9D8B030D-6E8A-4147-A177-3AD203B41FA5}">
                      <a16:colId xmlns:a16="http://schemas.microsoft.com/office/drawing/2014/main" val="4030214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رقم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المصدر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الوجهة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البروتوكول/المنفذ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الإجراء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الوصف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4540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VLAN 50 (Guest)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Any Internal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Any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Deny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منع الضيوف من الوصول الداخلي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169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VLAN 10-40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VLAN 40 (IT Servers)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TCP 80,443 (HTTP/HTTPS)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Permit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السماح بالوصول إلى</a:t>
                      </a:r>
                      <a:r>
                        <a:rPr lang="en-US" sz="2400">
                          <a:effectLst/>
                        </a:rPr>
                        <a:t> Web Server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9797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Any Internal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Any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ICMP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Permit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السماح بـ</a:t>
                      </a:r>
                      <a:r>
                        <a:rPr lang="en-US" sz="2400">
                          <a:effectLst/>
                        </a:rPr>
                        <a:t> Ping </a:t>
                      </a:r>
                      <a:r>
                        <a:rPr lang="ar-SA" sz="2400">
                          <a:effectLst/>
                        </a:rPr>
                        <a:t>للتشخيص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2516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Any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Any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Any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Deny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Implicit Deny </a:t>
                      </a:r>
                      <a:r>
                        <a:rPr lang="ar-SA" sz="2400" dirty="0" smtClean="0">
                          <a:effectLst/>
                        </a:rPr>
                        <a:t>قاعدة نهائية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8940696"/>
                  </a:ext>
                </a:extLst>
              </a:tr>
            </a:tbl>
          </a:graphicData>
        </a:graphic>
      </p:graphicFrame>
      <p:sp>
        <p:nvSpPr>
          <p:cNvPr id="4" name="مستطيل 3"/>
          <p:cNvSpPr/>
          <p:nvPr/>
        </p:nvSpPr>
        <p:spPr>
          <a:xfrm>
            <a:off x="2775603" y="4582480"/>
            <a:ext cx="6630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قواعد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Access Control Lists </a:t>
            </a:r>
            <a:r>
              <a:rPr lang="ar-SA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المطبقة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(ACLs Rules) –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01336" y="221249"/>
            <a:ext cx="11658600" cy="6380272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1" dirty="0" smtClean="0"/>
              <a:t>ضعف </a:t>
            </a:r>
            <a:r>
              <a:rPr lang="ar-SA" sz="2400" b="1" dirty="0"/>
              <a:t>في العزل الشبكي بين </a:t>
            </a:r>
            <a:r>
              <a:rPr lang="ar-SA" sz="2400" b="1" dirty="0" smtClean="0"/>
              <a:t>الأقسام </a:t>
            </a:r>
            <a:endParaRPr lang="ar-AE" sz="2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1" dirty="0" smtClean="0"/>
              <a:t>صعوبة تطبيق سياسات أمان متقدمة على مستوى الطبقة الثانية والثالثة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ar-SA" sz="2400" b="1" dirty="0"/>
              <a:t>محدودية في آليات مراقبة الأداء واكتشاف الأعطال أو الهجمات بشكل </a:t>
            </a:r>
            <a:r>
              <a:rPr lang="ar-SA" sz="2400" b="1" dirty="0" smtClean="0"/>
              <a:t>مبكر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ar-SA" sz="2400" b="1" dirty="0"/>
              <a:t>الاعتماد على بنية مسطحة </a:t>
            </a:r>
            <a:r>
              <a:rPr lang="en-US" sz="2400" b="1" dirty="0"/>
              <a:t> (Flat Network</a:t>
            </a:r>
            <a:r>
              <a:rPr lang="en-US" sz="2400" b="1" dirty="0" smtClean="0"/>
              <a:t>)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ar-AE" sz="2400" b="1" dirty="0" smtClean="0"/>
              <a:t>غياب أنظمة المراقبة وكشف التسلل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1" dirty="0" smtClean="0"/>
              <a:t>غياب </a:t>
            </a:r>
            <a:r>
              <a:rPr lang="ar-SA" sz="2400" b="1" dirty="0"/>
              <a:t>أنظمة التوثيق والمراقبة المركزية</a:t>
            </a:r>
            <a:r>
              <a:rPr lang="en-US" sz="2400" b="1" dirty="0"/>
              <a:t> </a:t>
            </a:r>
            <a:r>
              <a:rPr lang="ar-SA" sz="2400" b="1" dirty="0" smtClean="0"/>
              <a:t>هجمات</a:t>
            </a:r>
            <a:r>
              <a:rPr lang="en-US" sz="2400" b="1" dirty="0" smtClean="0"/>
              <a:t> </a:t>
            </a:r>
            <a:r>
              <a:rPr lang="en-US" sz="2400" b="1" dirty="0"/>
              <a:t>ARP Spoofing </a:t>
            </a:r>
            <a:r>
              <a:rPr lang="ar-SA" sz="2400" b="1" dirty="0" smtClean="0"/>
              <a:t>و</a:t>
            </a:r>
            <a:r>
              <a:rPr lang="en-US" sz="2400" b="1" dirty="0" smtClean="0"/>
              <a:t> DHCP Rogue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1" dirty="0"/>
              <a:t>توقف الخدمات نتيجة حلقات الشبكة</a:t>
            </a:r>
            <a:r>
              <a:rPr lang="en-US" sz="2400" b="1" dirty="0"/>
              <a:t> (loops) </a:t>
            </a:r>
            <a:r>
              <a:rPr lang="ar-SA" sz="2400" b="1" dirty="0"/>
              <a:t>أو غياب بروتوكولات مثل </a:t>
            </a:r>
            <a:r>
              <a:rPr lang="en-US" sz="2400" dirty="0" smtClean="0"/>
              <a:t>STP</a:t>
            </a:r>
            <a:endParaRPr lang="ar-AE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1" dirty="0" smtClean="0"/>
              <a:t>ضعف </a:t>
            </a:r>
            <a:r>
              <a:rPr lang="ar-SA" sz="2400" b="1" dirty="0"/>
              <a:t>في التتبع </a:t>
            </a:r>
            <a:r>
              <a:rPr lang="ar-SA" sz="2400" b="1" dirty="0" smtClean="0"/>
              <a:t>والمراجعة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6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40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8" y="259775"/>
            <a:ext cx="10972799" cy="5865742"/>
          </a:xfrm>
          <a:prstGeom prst="rect">
            <a:avLst/>
          </a:prstGeom>
        </p:spPr>
      </p:pic>
      <p:sp>
        <p:nvSpPr>
          <p:cNvPr id="4" name="مستطيل 3"/>
          <p:cNvSpPr/>
          <p:nvPr/>
        </p:nvSpPr>
        <p:spPr>
          <a:xfrm>
            <a:off x="2776653" y="6125517"/>
            <a:ext cx="48507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400" b="1" dirty="0" smtClean="0"/>
              <a:t>توضح الصورة اعداد </a:t>
            </a:r>
            <a:r>
              <a:rPr lang="en-US" sz="2400" b="1" dirty="0" smtClean="0"/>
              <a:t>DNS </a:t>
            </a:r>
            <a:r>
              <a:rPr lang="ar-AE" sz="2400" b="1" dirty="0"/>
              <a:t> </a:t>
            </a:r>
            <a:r>
              <a:rPr lang="ar-AE" sz="2400" b="1" dirty="0" smtClean="0"/>
              <a:t>سيرفر</a:t>
            </a:r>
            <a:endParaRPr lang="ar-AE" sz="2400" dirty="0"/>
          </a:p>
        </p:txBody>
      </p:sp>
    </p:spTree>
    <p:extLst>
      <p:ext uri="{BB962C8B-B14F-4D97-AF65-F5344CB8AC3E}">
        <p14:creationId xmlns:p14="http://schemas.microsoft.com/office/powerpoint/2010/main" val="201901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41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84" y="228923"/>
            <a:ext cx="7653486" cy="3423973"/>
          </a:xfrm>
          <a:prstGeom prst="rect">
            <a:avLst/>
          </a:prstGeom>
        </p:spPr>
      </p:pic>
      <p:pic>
        <p:nvPicPr>
          <p:cNvPr id="4" name="صورة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0" r="-266"/>
          <a:stretch/>
        </p:blipFill>
        <p:spPr bwMode="auto">
          <a:xfrm>
            <a:off x="2014883" y="3652896"/>
            <a:ext cx="7653487" cy="30685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80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42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218454"/>
            <a:ext cx="8270380" cy="6111615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578835" y="6308079"/>
            <a:ext cx="3149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AE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شكل يوثق عمل </a:t>
            </a:r>
            <a:r>
              <a:rPr lang="en-US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FTP </a:t>
            </a:r>
            <a:r>
              <a:rPr lang="ar-AE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AE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سيرفر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43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96" y="271161"/>
            <a:ext cx="9740482" cy="6085189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404525" y="6308079"/>
            <a:ext cx="34980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AE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شكل يوثق عمل </a:t>
            </a:r>
            <a:r>
              <a:rPr lang="en-US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MAILE </a:t>
            </a:r>
            <a:r>
              <a:rPr lang="ar-AE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سيرفر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582479"/>
              </p:ext>
            </p:extLst>
          </p:nvPr>
        </p:nvGraphicFramePr>
        <p:xfrm>
          <a:off x="178419" y="127598"/>
          <a:ext cx="11809140" cy="6667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1962">
                  <a:extLst>
                    <a:ext uri="{9D8B030D-6E8A-4147-A177-3AD203B41FA5}">
                      <a16:colId xmlns:a16="http://schemas.microsoft.com/office/drawing/2014/main" val="454972348"/>
                    </a:ext>
                  </a:extLst>
                </a:gridCol>
                <a:gridCol w="2464418">
                  <a:extLst>
                    <a:ext uri="{9D8B030D-6E8A-4147-A177-3AD203B41FA5}">
                      <a16:colId xmlns:a16="http://schemas.microsoft.com/office/drawing/2014/main" val="475250802"/>
                    </a:ext>
                  </a:extLst>
                </a:gridCol>
                <a:gridCol w="1968190">
                  <a:extLst>
                    <a:ext uri="{9D8B030D-6E8A-4147-A177-3AD203B41FA5}">
                      <a16:colId xmlns:a16="http://schemas.microsoft.com/office/drawing/2014/main" val="2644842942"/>
                    </a:ext>
                  </a:extLst>
                </a:gridCol>
                <a:gridCol w="1968190">
                  <a:extLst>
                    <a:ext uri="{9D8B030D-6E8A-4147-A177-3AD203B41FA5}">
                      <a16:colId xmlns:a16="http://schemas.microsoft.com/office/drawing/2014/main" val="3944823918"/>
                    </a:ext>
                  </a:extLst>
                </a:gridCol>
                <a:gridCol w="1968190">
                  <a:extLst>
                    <a:ext uri="{9D8B030D-6E8A-4147-A177-3AD203B41FA5}">
                      <a16:colId xmlns:a16="http://schemas.microsoft.com/office/drawing/2014/main" val="2343167037"/>
                    </a:ext>
                  </a:extLst>
                </a:gridCol>
                <a:gridCol w="1968190">
                  <a:extLst>
                    <a:ext uri="{9D8B030D-6E8A-4147-A177-3AD203B41FA5}">
                      <a16:colId xmlns:a16="http://schemas.microsoft.com/office/drawing/2014/main" val="2836463309"/>
                    </a:ext>
                  </a:extLst>
                </a:gridCol>
              </a:tblGrid>
              <a:tr h="74990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الخدمة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IP </a:t>
                      </a:r>
                      <a:r>
                        <a:rPr lang="ar-SA" sz="2400">
                          <a:effectLst/>
                        </a:rPr>
                        <a:t>السيرفر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البرنامج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المنافذ الرئيسية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الأقسام المصرح لها بالوصول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الأمان الرئيسي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0404273"/>
                  </a:ext>
                </a:extLst>
              </a:tr>
              <a:tr h="104929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DNS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192.168.1.12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BIND9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UDP/TCP 53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جميع الأقسام الداخلية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Allow-Query + No Recursion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2390280"/>
                  </a:ext>
                </a:extLst>
              </a:tr>
              <a:tr h="104929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Web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192.168.1.10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Apache</a:t>
                      </a:r>
                      <a:r>
                        <a:rPr lang="ar-SA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TCP 80, 443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Management, Finance, HR, IT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HTTPS + ACLs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378066"/>
                  </a:ext>
                </a:extLst>
              </a:tr>
              <a:tr h="1136835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FTP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192.168.1.10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vsftpd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TCP 21, 20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Finance, HR, IT </a:t>
                      </a:r>
                      <a:r>
                        <a:rPr lang="ar-SA" sz="2400">
                          <a:effectLst/>
                        </a:rPr>
                        <a:t>محدود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FTPS + User Authentication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8880560"/>
                  </a:ext>
                </a:extLst>
              </a:tr>
              <a:tr h="752211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Mail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192.168.1.12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Postfix + Dovecot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TCP 25,</a:t>
                      </a:r>
                      <a:r>
                        <a:rPr lang="ar-SA" sz="2400">
                          <a:effectLst/>
                        </a:rPr>
                        <a:t>587</a:t>
                      </a:r>
                      <a:r>
                        <a:rPr lang="en-US" sz="2400">
                          <a:effectLst/>
                        </a:rPr>
                        <a:t>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جميع الأقسام الداخلية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TLS + SPF/DKIM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4014758"/>
                  </a:ext>
                </a:extLst>
              </a:tr>
              <a:tr h="74990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DHCP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192.168.1.10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ISC-DHCP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UDP 67, 68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جميع</a:t>
                      </a:r>
                      <a:r>
                        <a:rPr lang="en-US" sz="2400">
                          <a:effectLst/>
                        </a:rPr>
                        <a:t> VLANs </a:t>
                      </a:r>
                      <a:r>
                        <a:rPr lang="ar-SA" sz="2400">
                          <a:effectLst/>
                        </a:rPr>
                        <a:t>تلقائي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DHCP Snooping </a:t>
                      </a:r>
                      <a:r>
                        <a:rPr lang="ar-SA" sz="2400">
                          <a:effectLst/>
                        </a:rPr>
                        <a:t>مفعل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6494844"/>
                  </a:ext>
                </a:extLst>
              </a:tr>
              <a:tr h="1047167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AAA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192.168.1.12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FreeRADIUS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UDP 1812, 1813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السويتشات</a:t>
                      </a:r>
                      <a:r>
                        <a:rPr lang="en-US" sz="2400">
                          <a:effectLst/>
                        </a:rPr>
                        <a:t> + pfSense </a:t>
                      </a:r>
                      <a:r>
                        <a:rPr lang="ar-SA" sz="2400">
                          <a:effectLst/>
                        </a:rPr>
                        <a:t>مصادقة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RADIUS over TLS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414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16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45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1" y="1180549"/>
            <a:ext cx="10948597" cy="48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46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31510" cy="5174167"/>
          </a:xfrm>
          <a:prstGeom prst="rect">
            <a:avLst/>
          </a:prstGeom>
        </p:spPr>
      </p:pic>
      <p:pic>
        <p:nvPicPr>
          <p:cNvPr id="4" name="صورة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10" y="-1"/>
            <a:ext cx="6460490" cy="51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1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47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3" y="929384"/>
            <a:ext cx="11319804" cy="524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48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24" y="1425535"/>
            <a:ext cx="11567097" cy="43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مربع نص 2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الاختبارات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جدول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192968"/>
              </p:ext>
            </p:extLst>
          </p:nvPr>
        </p:nvGraphicFramePr>
        <p:xfrm>
          <a:off x="838200" y="2515235"/>
          <a:ext cx="10772079" cy="4206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90693">
                  <a:extLst>
                    <a:ext uri="{9D8B030D-6E8A-4147-A177-3AD203B41FA5}">
                      <a16:colId xmlns:a16="http://schemas.microsoft.com/office/drawing/2014/main" val="948711224"/>
                    </a:ext>
                  </a:extLst>
                </a:gridCol>
                <a:gridCol w="3590693">
                  <a:extLst>
                    <a:ext uri="{9D8B030D-6E8A-4147-A177-3AD203B41FA5}">
                      <a16:colId xmlns:a16="http://schemas.microsoft.com/office/drawing/2014/main" val="3832895200"/>
                    </a:ext>
                  </a:extLst>
                </a:gridCol>
                <a:gridCol w="3590693">
                  <a:extLst>
                    <a:ext uri="{9D8B030D-6E8A-4147-A177-3AD203B41FA5}">
                      <a16:colId xmlns:a16="http://schemas.microsoft.com/office/drawing/2014/main" val="31910194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المرجع / التقرير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/>
                        <a:t>الإحصائية الرئيسية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التأثير / السبب الرئيسي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34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Verizon DBIR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 dirty="0"/>
                        <a:t>82% من الهجمات المحلية تبدأ بـ </a:t>
                      </a:r>
                      <a:r>
                        <a:rPr lang="en-US" sz="1800" dirty="0"/>
                        <a:t>ARP Spoofing </a:t>
                      </a:r>
                      <a:r>
                        <a:rPr lang="ar-AE" sz="1800" dirty="0"/>
                        <a:t>أو </a:t>
                      </a:r>
                      <a:r>
                        <a:rPr lang="en-US" sz="1800" dirty="0"/>
                        <a:t>DHCP Rogue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غياب أمان </a:t>
                      </a:r>
                      <a:r>
                        <a:rPr lang="en-US" sz="1800"/>
                        <a:t>Layer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211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Cisco Annual Cybersecurity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/>
                        <a:t>77% من المنظمات تعاني هجمات داخلية بسبب </a:t>
                      </a:r>
                      <a:r>
                        <a:rPr lang="en-US" sz="1800"/>
                        <a:t>Flat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اعتماد على بنية مسطحة بدون عزل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04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ENISA Threat Landscape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/>
                        <a:t>58% من الاختراقات تنتج عن ضعف </a:t>
                      </a:r>
                      <a:r>
                        <a:rPr lang="en-US" sz="1800"/>
                        <a:t>Layer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عدم تفعيل </a:t>
                      </a:r>
                      <a:r>
                        <a:rPr lang="en-US" sz="1800"/>
                        <a:t>STP، DAI، Port Security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642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SANS Institute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/>
                        <a:t>غياب </a:t>
                      </a:r>
                      <a:r>
                        <a:rPr lang="en-US" sz="1800"/>
                        <a:t>NMS </a:t>
                      </a:r>
                      <a:r>
                        <a:rPr lang="ar-AE" sz="1800"/>
                        <a:t>يؤدي إلى كشف متأخر لـ 72% من التهديدات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عدم وجود مراقبة مركزية </a:t>
                      </a:r>
                      <a:r>
                        <a:rPr lang="en-US" sz="1800" dirty="0" smtClean="0"/>
                        <a:t>Syslog </a:t>
                      </a:r>
                      <a:r>
                        <a:rPr lang="en-US" sz="1800" dirty="0"/>
                        <a:t>+ </a:t>
                      </a:r>
                      <a:r>
                        <a:rPr lang="en-US" sz="1800" dirty="0" smtClean="0"/>
                        <a:t>Alerts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21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IBM Cost of a Data Breach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/>
                        <a:t>متوسط تكلفة الاختراق في الشرق الأوسط: 7.29 مليون دولار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خسائر مالية هائلة بسبب التأخير في الاستجابة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163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Kaspersky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 dirty="0"/>
                        <a:t>زيادة الهجمات </a:t>
                      </a:r>
                      <a:r>
                        <a:rPr lang="ar-AE" sz="1800" dirty="0" err="1"/>
                        <a:t>السيبرانية</a:t>
                      </a:r>
                      <a:r>
                        <a:rPr lang="ar-AE" sz="1800" dirty="0"/>
                        <a:t> في المنطقة بنسبة 48%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بنى تحتية قديمة + ضعف الوعي الأمني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483169"/>
                  </a:ext>
                </a:extLst>
              </a:tr>
            </a:tbl>
          </a:graphicData>
        </a:graphic>
      </p:graphicFrame>
      <p:sp useBgFill="1">
        <p:nvSpPr>
          <p:cNvPr id="5" name="مربع نص 4"/>
          <p:cNvSpPr txBox="1"/>
          <p:nvPr/>
        </p:nvSpPr>
        <p:spPr>
          <a:xfrm>
            <a:off x="838200" y="139621"/>
            <a:ext cx="10772079" cy="2112925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r>
              <a:rPr lang="ar-AE" sz="4400" dirty="0"/>
              <a:t>تؤدي المشكلات المذكورة إلى خسائر مالية واقتصادية هائلة في المنطقة، مع زيادة الهجمات </a:t>
            </a:r>
            <a:r>
              <a:rPr lang="ar-AE" sz="4400" dirty="0" err="1"/>
              <a:t>السيبرانية</a:t>
            </a:r>
            <a:r>
              <a:rPr lang="ar-AE" sz="4400" dirty="0"/>
              <a:t> في سوريا والشرق الأوسط، وفقاً لأحدث التقارير.</a:t>
            </a:r>
            <a:endParaRPr lang="ar-AE" sz="4400" dirty="0"/>
          </a:p>
        </p:txBody>
      </p:sp>
    </p:spTree>
    <p:extLst>
      <p:ext uri="{BB962C8B-B14F-4D97-AF65-F5344CB8AC3E}">
        <p14:creationId xmlns:p14="http://schemas.microsoft.com/office/powerpoint/2010/main" val="376150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50</a:t>
            </a:fld>
            <a:endParaRPr lang="en-US"/>
          </a:p>
        </p:txBody>
      </p:sp>
      <p:sp>
        <p:nvSpPr>
          <p:cNvPr id="2" name="مستطيل 1"/>
          <p:cNvSpPr/>
          <p:nvPr/>
        </p:nvSpPr>
        <p:spPr>
          <a:xfrm>
            <a:off x="3735659" y="673747"/>
            <a:ext cx="82742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400" b="1" dirty="0"/>
              <a:t>أنواع الاختبارات المنفذة:</a:t>
            </a:r>
            <a:endParaRPr lang="ar-A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اختبار الاتصال والعزل بين </a:t>
            </a:r>
            <a:r>
              <a:rPr lang="en-US" sz="2400" dirty="0"/>
              <a:t>VLANs</a:t>
            </a:r>
            <a:r>
              <a:rPr lang="ar-AE" sz="2400" dirty="0" smtClean="0"/>
              <a:t>  </a:t>
            </a:r>
            <a:r>
              <a:rPr lang="en-US" sz="2400" dirty="0" smtClean="0"/>
              <a:t>Ping</a:t>
            </a:r>
            <a:r>
              <a:rPr lang="en-US" sz="2400" dirty="0"/>
              <a:t>, </a:t>
            </a:r>
            <a:r>
              <a:rPr lang="en-US" sz="2400" dirty="0" smtClean="0"/>
              <a:t>Traceroute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اختبار أمان </a:t>
            </a:r>
            <a:r>
              <a:rPr lang="en-US" sz="2400" dirty="0" smtClean="0"/>
              <a:t>Layer </a:t>
            </a:r>
            <a:r>
              <a:rPr lang="en-US" sz="2400" dirty="0"/>
              <a:t>2 </a:t>
            </a:r>
            <a:r>
              <a:rPr lang="ar-AE" sz="2400" dirty="0" smtClean="0"/>
              <a:t>محاكاة </a:t>
            </a:r>
            <a:r>
              <a:rPr lang="en-US" sz="2400" dirty="0"/>
              <a:t>ARP Spoofing, DHCP </a:t>
            </a:r>
            <a:r>
              <a:rPr lang="en-US" sz="2400" dirty="0" smtClean="0"/>
              <a:t>Rogue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اختبار </a:t>
            </a:r>
            <a:r>
              <a:rPr lang="en-US" sz="2400" dirty="0" smtClean="0"/>
              <a:t>Firewall </a:t>
            </a:r>
            <a:r>
              <a:rPr lang="en-US" sz="2400" dirty="0"/>
              <a:t>Rules </a:t>
            </a:r>
            <a:r>
              <a:rPr lang="ar-AE" sz="2400" dirty="0"/>
              <a:t>و </a:t>
            </a:r>
            <a:r>
              <a:rPr lang="en-US" sz="2400" dirty="0"/>
              <a:t>ACLs </a:t>
            </a:r>
            <a:r>
              <a:rPr lang="ar-AE" sz="2400" dirty="0" smtClean="0"/>
              <a:t>محاولة </a:t>
            </a:r>
            <a:r>
              <a:rPr lang="ar-AE" sz="2400" dirty="0"/>
              <a:t>وصول غير </a:t>
            </a:r>
            <a:r>
              <a:rPr lang="ar-AE" sz="2400" dirty="0" smtClean="0"/>
              <a:t>مصرح.</a:t>
            </a:r>
            <a:endParaRPr lang="ar-A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اختبار كشف الهجمات عبر </a:t>
            </a:r>
            <a:r>
              <a:rPr lang="en-US" sz="2400" dirty="0"/>
              <a:t>Snort (</a:t>
            </a:r>
            <a:r>
              <a:rPr lang="en-US" sz="2400" dirty="0" err="1"/>
              <a:t>DoS</a:t>
            </a:r>
            <a:r>
              <a:rPr lang="en-US" sz="2400" dirty="0"/>
              <a:t>, Port Scanning</a:t>
            </a:r>
            <a:r>
              <a:rPr lang="en-US" sz="2400" dirty="0" smtClean="0"/>
              <a:t>)</a:t>
            </a:r>
            <a:r>
              <a:rPr lang="ar-AE" sz="2400" dirty="0" smtClean="0"/>
              <a:t> .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 smtClean="0"/>
              <a:t>اختبار المراقبة والتنبيهات في </a:t>
            </a:r>
            <a:r>
              <a:rPr lang="en-US" sz="2400" dirty="0" err="1" smtClean="0"/>
              <a:t>LibreNMS</a:t>
            </a:r>
            <a:r>
              <a:rPr lang="ar-AE" sz="2400" dirty="0"/>
              <a:t> </a:t>
            </a:r>
            <a:r>
              <a:rPr lang="ar-AE" sz="2400" dirty="0" smtClean="0"/>
              <a:t>.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 smtClean="0"/>
              <a:t>اختبار </a:t>
            </a:r>
            <a:r>
              <a:rPr lang="ar-AE" sz="2400" dirty="0"/>
              <a:t>الأداء </a:t>
            </a:r>
            <a:r>
              <a:rPr lang="ar-AE" sz="2400" dirty="0" smtClean="0"/>
              <a:t>سرعة</a:t>
            </a:r>
            <a:r>
              <a:rPr lang="ar-AE" sz="2400" dirty="0"/>
              <a:t>، استهلاك </a:t>
            </a:r>
            <a:r>
              <a:rPr lang="ar-AE" sz="2400" dirty="0" smtClean="0"/>
              <a:t>موارد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5" name="مستطيل 4"/>
          <p:cNvSpPr/>
          <p:nvPr/>
        </p:nvSpPr>
        <p:spPr>
          <a:xfrm>
            <a:off x="5289395" y="3986603"/>
            <a:ext cx="67204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400" b="1" dirty="0"/>
              <a:t>النتيجة العامة:</a:t>
            </a:r>
            <a:endParaRPr lang="ar-A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نجاح 100% في العزل والأمان </a:t>
            </a:r>
            <a:r>
              <a:rPr lang="en-US" sz="2400" dirty="0"/>
              <a:t>Layer </a:t>
            </a:r>
            <a:r>
              <a:rPr lang="en-US" sz="2400" dirty="0" smtClean="0"/>
              <a:t>2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كشف وحظر كامل للهجمات المحاكاة.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استجابة </a:t>
            </a:r>
            <a:r>
              <a:rPr lang="ar-AE" sz="2400" dirty="0" smtClean="0"/>
              <a:t>فورية.</a:t>
            </a:r>
            <a:endParaRPr lang="ar-A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امتثال كامل للمتطلبات الأمنية والأداء.</a:t>
            </a:r>
          </a:p>
        </p:txBody>
      </p:sp>
    </p:spTree>
    <p:extLst>
      <p:ext uri="{BB962C8B-B14F-4D97-AF65-F5344CB8AC3E}">
        <p14:creationId xmlns:p14="http://schemas.microsoft.com/office/powerpoint/2010/main" val="241136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85596"/>
              </p:ext>
            </p:extLst>
          </p:nvPr>
        </p:nvGraphicFramePr>
        <p:xfrm>
          <a:off x="1023291" y="1022736"/>
          <a:ext cx="10212325" cy="519361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42465">
                  <a:extLst>
                    <a:ext uri="{9D8B030D-6E8A-4147-A177-3AD203B41FA5}">
                      <a16:colId xmlns:a16="http://schemas.microsoft.com/office/drawing/2014/main" val="3438376612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3908319902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4248761486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236368929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731870018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نوع الاختبار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الطريقة/الأداة المستخدمة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النتيجة المتوقعة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النتيجة الفعلية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الملاحظات / التنبيه في </a:t>
                      </a:r>
                      <a:r>
                        <a:rPr lang="en-US" sz="2000"/>
                        <a:t>LibreNMS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585348379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عزل </a:t>
                      </a:r>
                      <a:r>
                        <a:rPr lang="en-US" sz="2000"/>
                        <a:t>VLANs (Guest → Finance)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Ping/Traceroute </a:t>
                      </a:r>
                      <a:r>
                        <a:rPr lang="ar-AE" sz="2000"/>
                        <a:t>من </a:t>
                      </a:r>
                      <a:r>
                        <a:rPr lang="en-US" sz="2000"/>
                        <a:t>VLAN 50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رفض الوصول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رفض 100% (</a:t>
                      </a:r>
                      <a:r>
                        <a:rPr lang="en-US" sz="2000"/>
                        <a:t>Blocked)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تنبيه: </a:t>
                      </a:r>
                      <a:r>
                        <a:rPr lang="en-US" sz="2000"/>
                        <a:t>Blocked by ACLs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18882013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ARP Spoofing </a:t>
                      </a:r>
                      <a:r>
                        <a:rPr lang="ar-AE" sz="2000"/>
                        <a:t>محاكاة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arp-sk tool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كشف ومنع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 dirty="0"/>
                        <a:t>منع 100% (</a:t>
                      </a:r>
                      <a:r>
                        <a:rPr lang="en-US" sz="2000" dirty="0"/>
                        <a:t>DAI </a:t>
                      </a:r>
                      <a:r>
                        <a:rPr lang="ar-AE" sz="2000" dirty="0"/>
                        <a:t>فعال)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تنبيه </a:t>
                      </a:r>
                      <a:r>
                        <a:rPr lang="en-US" sz="2000"/>
                        <a:t>Critical: ARP Violation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147540422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Rogue DHCP </a:t>
                      </a:r>
                      <a:r>
                        <a:rPr lang="ar-AE" sz="2000"/>
                        <a:t>محاكاة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dhcpstarv tool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رفض الخادم المزيف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رفض 100% (</a:t>
                      </a:r>
                      <a:r>
                        <a:rPr lang="en-US" sz="2000"/>
                        <a:t>DHCP Snooping)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تنبيه </a:t>
                      </a:r>
                      <a:r>
                        <a:rPr lang="en-US" sz="2000"/>
                        <a:t>High: Rogue DHCP Attempt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029512347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DoS / Port Scanning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hping3 + Nmap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كشف ومنع عبر </a:t>
                      </a:r>
                      <a:r>
                        <a:rPr lang="en-US" sz="2000"/>
                        <a:t>Snort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كشف وحظر 100%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تنبيه </a:t>
                      </a:r>
                      <a:r>
                        <a:rPr lang="en-US" sz="2000"/>
                        <a:t>Critical: DoS Detected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180840015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الوصول إلى الخدمات (</a:t>
                      </a:r>
                      <a:r>
                        <a:rPr lang="en-US" sz="2000"/>
                        <a:t>Web Server)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من </a:t>
                      </a:r>
                      <a:r>
                        <a:rPr lang="en-US" sz="2000"/>
                        <a:t>VLAN 10–40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ناجح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ناجح (</a:t>
                      </a:r>
                      <a:r>
                        <a:rPr lang="en-US" sz="2000"/>
                        <a:t>HTTPS)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تسجيل في </a:t>
                      </a:r>
                      <a:r>
                        <a:rPr lang="en-US" sz="2000"/>
                        <a:t>Syslog (Successful)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1486418458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Uptime &amp; Monitoring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LibreNMS + Device Down Test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تنبيه فوري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تنبيه خلال 30 ثانية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Alert: Device Down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657674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1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1925"/>
              </p:ext>
            </p:extLst>
          </p:nvPr>
        </p:nvGraphicFramePr>
        <p:xfrm>
          <a:off x="838200" y="600346"/>
          <a:ext cx="10738626" cy="575600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89771">
                  <a:extLst>
                    <a:ext uri="{9D8B030D-6E8A-4147-A177-3AD203B41FA5}">
                      <a16:colId xmlns:a16="http://schemas.microsoft.com/office/drawing/2014/main" val="2456664922"/>
                    </a:ext>
                  </a:extLst>
                </a:gridCol>
                <a:gridCol w="1789771">
                  <a:extLst>
                    <a:ext uri="{9D8B030D-6E8A-4147-A177-3AD203B41FA5}">
                      <a16:colId xmlns:a16="http://schemas.microsoft.com/office/drawing/2014/main" val="1608104435"/>
                    </a:ext>
                  </a:extLst>
                </a:gridCol>
                <a:gridCol w="1789771">
                  <a:extLst>
                    <a:ext uri="{9D8B030D-6E8A-4147-A177-3AD203B41FA5}">
                      <a16:colId xmlns:a16="http://schemas.microsoft.com/office/drawing/2014/main" val="738419719"/>
                    </a:ext>
                  </a:extLst>
                </a:gridCol>
                <a:gridCol w="1789771">
                  <a:extLst>
                    <a:ext uri="{9D8B030D-6E8A-4147-A177-3AD203B41FA5}">
                      <a16:colId xmlns:a16="http://schemas.microsoft.com/office/drawing/2014/main" val="1548269733"/>
                    </a:ext>
                  </a:extLst>
                </a:gridCol>
                <a:gridCol w="1789771">
                  <a:extLst>
                    <a:ext uri="{9D8B030D-6E8A-4147-A177-3AD203B41FA5}">
                      <a16:colId xmlns:a16="http://schemas.microsoft.com/office/drawing/2014/main" val="1937364789"/>
                    </a:ext>
                  </a:extLst>
                </a:gridCol>
                <a:gridCol w="1789771">
                  <a:extLst>
                    <a:ext uri="{9D8B030D-6E8A-4147-A177-3AD203B41FA5}">
                      <a16:colId xmlns:a16="http://schemas.microsoft.com/office/drawing/2014/main" val="3550410273"/>
                    </a:ext>
                  </a:extLst>
                </a:gridCol>
              </a:tblGrid>
              <a:tr h="604352"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نوع الاختبار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الأداة / السيناريو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النتيجة المتوقعة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النتيجة الفعلية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وقت الاستجابة / التنبيه في </a:t>
                      </a:r>
                      <a:r>
                        <a:rPr lang="en-US" sz="1800" dirty="0" err="1"/>
                        <a:t>LibreNMS</a:t>
                      </a:r>
                      <a:endParaRPr lang="en-US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الملاحظة النهائية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86332799"/>
                  </a:ext>
                </a:extLst>
              </a:tr>
              <a:tr h="604352"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عزل </a:t>
                      </a:r>
                      <a:r>
                        <a:rPr lang="en-US" sz="1800"/>
                        <a:t>VLANs (Guest → Finance Server)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Ping/Traceroute </a:t>
                      </a:r>
                      <a:r>
                        <a:rPr lang="ar-AE" sz="1800"/>
                        <a:t>من </a:t>
                      </a:r>
                      <a:r>
                        <a:rPr lang="en-US" sz="1800"/>
                        <a:t>VLAN 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رفض كامل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رفض 100% (</a:t>
                      </a:r>
                      <a:r>
                        <a:rPr lang="en-US" sz="1800"/>
                        <a:t>Blocked by ACLs)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&lt; 1 ثانية (</a:t>
                      </a:r>
                      <a:r>
                        <a:rPr lang="en-US" sz="1800"/>
                        <a:t>Blocked Log)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نجاح كامل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01064963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ARP Spoofing </a:t>
                      </a:r>
                      <a:r>
                        <a:rPr lang="ar-AE" sz="1800"/>
                        <a:t>محاكاة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arp-sk </a:t>
                      </a:r>
                      <a:r>
                        <a:rPr lang="ar-AE" sz="1800"/>
                        <a:t>من </a:t>
                      </a:r>
                      <a:r>
                        <a:rPr lang="en-US" sz="1800"/>
                        <a:t>VLAN 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كشف ومنع فوري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منع 100% (</a:t>
                      </a:r>
                      <a:r>
                        <a:rPr lang="en-US" sz="1800"/>
                        <a:t>DAI </a:t>
                      </a:r>
                      <a:r>
                        <a:rPr lang="ar-AE" sz="1800"/>
                        <a:t>فعال)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&lt; 2 دقيقة (</a:t>
                      </a:r>
                      <a:r>
                        <a:rPr lang="en-US" sz="1800"/>
                        <a:t>Critical Alert)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DAI </a:t>
                      </a:r>
                      <a:r>
                        <a:rPr lang="ar-AE" sz="1800"/>
                        <a:t>ناجح 100%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02628001"/>
                  </a:ext>
                </a:extLst>
              </a:tr>
              <a:tr h="604352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Rogue DHCP </a:t>
                      </a:r>
                      <a:r>
                        <a:rPr lang="ar-AE" sz="1800"/>
                        <a:t>محاكاة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dhcpstarv </a:t>
                      </a:r>
                      <a:r>
                        <a:rPr lang="ar-AE" sz="1800"/>
                        <a:t>من منفذ غير موثوق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رفض الخادم المزيف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رفض 100% (</a:t>
                      </a:r>
                      <a:r>
                        <a:rPr lang="en-US" sz="1800"/>
                        <a:t>DHCP Snooping)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&lt; 1 دقيقة (</a:t>
                      </a:r>
                      <a:r>
                        <a:rPr lang="en-US" sz="1800"/>
                        <a:t>High Alert)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Snooping </a:t>
                      </a:r>
                      <a:r>
                        <a:rPr lang="ar-AE" sz="1800"/>
                        <a:t>فعال تماماً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055409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Port Security Violation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MAC Flooding </a:t>
                      </a:r>
                      <a:r>
                        <a:rPr lang="ar-AE" sz="1800"/>
                        <a:t>من </a:t>
                      </a:r>
                      <a:r>
                        <a:rPr lang="en-US" sz="1800"/>
                        <a:t>PC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تعطيل المنفذ + تنبيه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تعطيل المنفذ + تسجيل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&lt; 30 ثانية (</a:t>
                      </a:r>
                      <a:r>
                        <a:rPr lang="en-US" sz="1800"/>
                        <a:t>High Alert)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Port Shutdown </a:t>
                      </a:r>
                      <a:r>
                        <a:rPr lang="ar-AE" sz="1800"/>
                        <a:t>ناجح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01072002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DoS Attack </a:t>
                      </a:r>
                      <a:r>
                        <a:rPr lang="ar-AE" sz="1800"/>
                        <a:t>محاكاة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hping3 (SYN Flood)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كشف وحظر عبر </a:t>
                      </a:r>
                      <a:r>
                        <a:rPr lang="en-US" sz="1800"/>
                        <a:t>Snort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كشف وحظر 100%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&lt; 1 دقيقة (</a:t>
                      </a:r>
                      <a:r>
                        <a:rPr lang="en-US" sz="1800"/>
                        <a:t>Critical Alert)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Snort IPS </a:t>
                      </a:r>
                      <a:r>
                        <a:rPr lang="ar-AE" sz="1800"/>
                        <a:t>فعال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8798955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Port Scanning </a:t>
                      </a:r>
                      <a:r>
                        <a:rPr lang="ar-AE" sz="1800"/>
                        <a:t>محاكاة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Nmap -sS -T4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كشف وتنبيه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كشف وحظر 100%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&lt; 1 دقيقة (</a:t>
                      </a:r>
                      <a:r>
                        <a:rPr lang="en-US" sz="1800"/>
                        <a:t>Critical Alert)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Snort </a:t>
                      </a:r>
                      <a:r>
                        <a:rPr lang="ar-AE" sz="1800"/>
                        <a:t>ناجح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25281714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الوصول إلى </a:t>
                      </a:r>
                      <a:r>
                        <a:rPr lang="en-US" sz="1800"/>
                        <a:t>Web Server (HTTPS)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Browser </a:t>
                      </a:r>
                      <a:r>
                        <a:rPr lang="ar-AE" sz="1800"/>
                        <a:t>من </a:t>
                      </a:r>
                      <a:r>
                        <a:rPr lang="en-US" sz="1800"/>
                        <a:t>VLAN 10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ناجح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ناجح (</a:t>
                      </a:r>
                      <a:r>
                        <a:rPr lang="en-US" sz="1800"/>
                        <a:t>HTTPS)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—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وصول آمن وسريع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46728953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Uptime Monitoring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Simulate Device Shutdown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تنبيه فوري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تنبيه خلال 30 ثانية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&lt; 30 ثانية (</a:t>
                      </a:r>
                      <a:r>
                        <a:rPr lang="en-US" sz="1800"/>
                        <a:t>Alert: Device Down)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LibreNMS</a:t>
                      </a:r>
                      <a:r>
                        <a:rPr lang="en-US" sz="1800" dirty="0"/>
                        <a:t> </a:t>
                      </a:r>
                      <a:r>
                        <a:rPr lang="ar-AE" sz="1800" dirty="0"/>
                        <a:t>فعال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388317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51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53</a:t>
            </a:fld>
            <a:endParaRPr lang="en-US"/>
          </a:p>
        </p:txBody>
      </p:sp>
      <p:sp>
        <p:nvSpPr>
          <p:cNvPr id="3" name="مستطيل 2"/>
          <p:cNvSpPr/>
          <p:nvPr/>
        </p:nvSpPr>
        <p:spPr>
          <a:xfrm>
            <a:off x="167269" y="669073"/>
            <a:ext cx="1179799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400" b="1" dirty="0"/>
              <a:t>الخاتمة الرئيسية</a:t>
            </a:r>
            <a:endParaRPr lang="ar-A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نجح المشروع في تقديم حل شامل مفتوح المصدر واقتصادي لتصميم وتأمين ومراقبة شبكة مؤسسية.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حقق عزل كامل بـ </a:t>
            </a:r>
            <a:r>
              <a:rPr lang="en-US" sz="2400" dirty="0"/>
              <a:t>VLANs، </a:t>
            </a:r>
            <a:r>
              <a:rPr lang="ar-AE" sz="2400" dirty="0"/>
              <a:t>أمان </a:t>
            </a:r>
            <a:r>
              <a:rPr lang="en-US" sz="2400" dirty="0"/>
              <a:t>Layer 2 </a:t>
            </a:r>
            <a:r>
              <a:rPr lang="ar-AE" sz="2400" dirty="0"/>
              <a:t>متقدم، توجيه ديناميكي، جدار حماية </a:t>
            </a:r>
            <a:r>
              <a:rPr lang="en-US" sz="2400" dirty="0" err="1" smtClean="0"/>
              <a:t>pfSense</a:t>
            </a:r>
            <a:r>
              <a:rPr lang="en-US" sz="2400" dirty="0" smtClean="0"/>
              <a:t>، </a:t>
            </a:r>
            <a:r>
              <a:rPr lang="ar-AE" sz="2400" dirty="0"/>
              <a:t>كشف اقتحام </a:t>
            </a:r>
            <a:r>
              <a:rPr lang="en-US" sz="2400" dirty="0" smtClean="0"/>
              <a:t>Snort، </a:t>
            </a:r>
            <a:r>
              <a:rPr lang="ar-AE" sz="2400" dirty="0"/>
              <a:t>ومراقبة مركزية </a:t>
            </a:r>
            <a:r>
              <a:rPr lang="en-US" sz="2400" dirty="0" err="1" smtClean="0"/>
              <a:t>LibreNMS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منع 100% من الهجمات المحاكاة </a:t>
            </a:r>
            <a:r>
              <a:rPr lang="en-US" sz="2400" dirty="0" smtClean="0"/>
              <a:t>ARP </a:t>
            </a:r>
            <a:r>
              <a:rPr lang="en-US" sz="2400" dirty="0"/>
              <a:t>Spoofing، DHCP </a:t>
            </a:r>
            <a:r>
              <a:rPr lang="en-US" sz="2400" dirty="0" err="1" smtClean="0"/>
              <a:t>Rogue،DoS</a:t>
            </a:r>
            <a:r>
              <a:rPr lang="en-US" sz="2400" dirty="0" smtClean="0"/>
              <a:t> </a:t>
            </a:r>
            <a:r>
              <a:rPr lang="ar-AE" sz="2400" dirty="0" smtClean="0"/>
              <a:t> توفير </a:t>
            </a:r>
            <a:r>
              <a:rPr lang="ar-AE" sz="2400" dirty="0"/>
              <a:t>تكلفة 90%+ مقارنة بالحلول التجارية، مع امتثال لـ </a:t>
            </a:r>
            <a:r>
              <a:rPr lang="en-US" sz="2400" dirty="0"/>
              <a:t>NIST </a:t>
            </a:r>
            <a:r>
              <a:rPr lang="ar-AE" sz="2400" dirty="0"/>
              <a:t>وأفضل ممارسات </a:t>
            </a:r>
            <a:r>
              <a:rPr lang="en-US" sz="2400" dirty="0" smtClean="0"/>
              <a:t>Cisco</a:t>
            </a:r>
            <a:r>
              <a:rPr lang="ar-AE" sz="2400" dirty="0" smtClean="0"/>
              <a:t> .</a:t>
            </a:r>
            <a:endParaRPr lang="en-US" sz="2400" dirty="0"/>
          </a:p>
          <a:p>
            <a:r>
              <a:rPr lang="ar-AE" sz="2400" b="1" dirty="0"/>
              <a:t>التوصيات النهائية (نقاط مختصرة):</a:t>
            </a:r>
            <a:endParaRPr lang="ar-A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الانتقال التدريجي إلى بيئة إنتاج حقيقية (ابدأ بقسم </a:t>
            </a:r>
            <a:r>
              <a:rPr lang="en-US" sz="2400" dirty="0"/>
              <a:t>IT </a:t>
            </a:r>
            <a:r>
              <a:rPr lang="ar-AE" sz="2400" dirty="0"/>
              <a:t>ثم التوسع).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تحديث قواعد </a:t>
            </a:r>
            <a:r>
              <a:rPr lang="en-US" sz="2400" dirty="0"/>
              <a:t>Snort </a:t>
            </a:r>
            <a:r>
              <a:rPr lang="ar-AE" sz="2400" dirty="0"/>
              <a:t>و </a:t>
            </a:r>
            <a:r>
              <a:rPr lang="en-US" sz="2400" dirty="0"/>
              <a:t>Firewall Rules </a:t>
            </a:r>
            <a:r>
              <a:rPr lang="ar-AE" sz="2400" dirty="0"/>
              <a:t>شهرياً لمواكبة التهديدات.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تدريب فريق </a:t>
            </a:r>
            <a:r>
              <a:rPr lang="en-US" sz="2400" dirty="0"/>
              <a:t>IT </a:t>
            </a:r>
            <a:r>
              <a:rPr lang="ar-AE" sz="2400" dirty="0"/>
              <a:t>على </a:t>
            </a:r>
            <a:r>
              <a:rPr lang="en-US" sz="2400" dirty="0" err="1"/>
              <a:t>pfSense</a:t>
            </a:r>
            <a:r>
              <a:rPr lang="en-US" sz="2400" dirty="0"/>
              <a:t>، Snort، </a:t>
            </a:r>
            <a:r>
              <a:rPr lang="ar-AE" sz="2400" dirty="0"/>
              <a:t>و </a:t>
            </a:r>
            <a:r>
              <a:rPr lang="en-US" sz="2400" dirty="0" err="1" smtClean="0"/>
              <a:t>LibreNMS</a:t>
            </a:r>
            <a:r>
              <a:rPr lang="ar-AE" sz="2400" dirty="0"/>
              <a:t> </a:t>
            </a:r>
            <a:r>
              <a:rPr lang="ar-AE" sz="2400" dirty="0" smtClean="0"/>
              <a:t>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 smtClean="0"/>
              <a:t>نشر </a:t>
            </a:r>
            <a:r>
              <a:rPr lang="ar-AE" sz="2400" dirty="0"/>
              <a:t>المشروع كحل مفتوح على </a:t>
            </a:r>
            <a:r>
              <a:rPr lang="en-US" sz="2400" dirty="0"/>
              <a:t>GitHub </a:t>
            </a:r>
            <a:r>
              <a:rPr lang="ar-AE" sz="2400" dirty="0"/>
              <a:t>ليستفيد منه المجتمع التقني العربي</a:t>
            </a:r>
            <a:r>
              <a:rPr lang="ar-AE" sz="2400" dirty="0" smtClean="0"/>
              <a:t>.</a:t>
            </a:r>
            <a:endParaRPr lang="ar-AE" sz="2400" dirty="0"/>
          </a:p>
        </p:txBody>
      </p:sp>
      <p:sp>
        <p:nvSpPr>
          <p:cNvPr id="4" name="مستطيل 3"/>
          <p:cNvSpPr/>
          <p:nvPr/>
        </p:nvSpPr>
        <p:spPr>
          <a:xfrm>
            <a:off x="1481254" y="5894685"/>
            <a:ext cx="9170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400" b="1" dirty="0"/>
              <a:t>"شبكة آمنة واقتصادية مفتوحة المصدر – نموذج عملي للمؤسسات السورية والعربية"</a:t>
            </a:r>
            <a:endParaRPr lang="ar-AE" sz="2400" b="1" dirty="0"/>
          </a:p>
        </p:txBody>
      </p:sp>
    </p:spTree>
    <p:extLst>
      <p:ext uri="{BB962C8B-B14F-4D97-AF65-F5344CB8AC3E}">
        <p14:creationId xmlns:p14="http://schemas.microsoft.com/office/powerpoint/2010/main" val="177077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ts val="7500"/>
              </a:lnSpc>
            </a:pPr>
            <a:r>
              <a:rPr lang="ar-EG" sz="4400" dirty="0">
                <a:latin typeface="Arial"/>
                <a:ea typeface="Arial"/>
                <a:cs typeface="Arial"/>
                <a:sym typeface="Arial"/>
                <a:rtl/>
              </a:rPr>
              <a:t>الآفاق المستقبلية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55</a:t>
            </a:fld>
            <a:endParaRPr lang="en-US"/>
          </a:p>
        </p:txBody>
      </p:sp>
      <p:sp>
        <p:nvSpPr>
          <p:cNvPr id="2" name="مستطيل 1"/>
          <p:cNvSpPr/>
          <p:nvPr/>
        </p:nvSpPr>
        <p:spPr>
          <a:xfrm>
            <a:off x="457199" y="925551"/>
            <a:ext cx="11511776" cy="5286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 smtClean="0">
                <a:latin typeface="Calibri" panose="020F0502020204030204" pitchFamily="34" charset="0"/>
                <a:ea typeface="Calibri" panose="020F0502020204030204" pitchFamily="34" charset="0"/>
              </a:rPr>
              <a:t>إضافة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SD-WAN </a:t>
            </a: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للفرع المتعددة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توسيع </a:t>
            </a:r>
            <a:r>
              <a:rPr lang="ar-SA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الطبولوجيا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 لتشمل فروع متعددة متصلة عبر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SD-WAN 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باستخدام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pfSense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OPNsense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مع 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WireGuard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، مع توجيه ذكي للحركة وتحسين الأداء عبر روابط متعددة 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(MPLS + Internet)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تكامل مع أنظمة الذكاء الاصطناعي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دمج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AI/ML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لتحليل السجلات في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LibreNMS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ELK Stack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، لاكتشاف </a:t>
            </a:r>
            <a:r>
              <a:rPr lang="ar-SA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الانوماليات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(Anomaly Detection)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تلقائياً، وتحديث قواعد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Snort 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ديناميكياً بناءً على التهديدات الجديدة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دعم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</a:rPr>
              <a:t>IoT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وشبكات لاسلكية متقدمة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إضافة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VLAN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منفصل لأجهزة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IoT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مع سياسات أمان خاصة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(Device Profiling)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، وتكامل مع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Wi-Fi 6 controllers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لدعم الوصول اللاسلكي الآمن عبر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WPA3-Enterprise.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تطوير واجهة إدارة مركزية مخصصة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بناء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Dashboard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مخصص باستخدام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PHP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Python Flask 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يجمع بيانات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pfSense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LibreNMS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في واجهة واحدة عربية، مع تقارير تلقائية وتنبيهات عبر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WhatsApp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Telegram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 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التوسع في الحوسبة السحابية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نقل جزء من الخدمات مثل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LibreNMS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Backup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إلى سحابة محلية 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AWS/Azure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لتحقيق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High Availability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Disaster Recovery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أفضل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البحث والتطوير الأكاديمي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استخدام المشروع كنموذج بحثي في الجامعات السورية </a:t>
            </a:r>
            <a:r>
              <a:rPr lang="ar-AE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ar-SA" sz="2000" b="1" dirty="0" smtClean="0">
                <a:latin typeface="Calibri" panose="020F0502020204030204" pitchFamily="34" charset="0"/>
                <a:ea typeface="Calibri" panose="020F0502020204030204" pitchFamily="34" charset="0"/>
              </a:rPr>
              <a:t>التطبيق </a:t>
            </a: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في القطاعات الحيوية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تكييف الحل لقطاعات محددة مثل البنوك </a:t>
            </a:r>
            <a:r>
              <a:rPr lang="ar-SA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مع، المستشفيات،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أو الجهات الحكومية، مع إضافة تشفير كامل للبيانات في الراحة والتنقل</a:t>
            </a:r>
            <a:r>
              <a:rPr lang="en-US" sz="2000" dirty="0" smtClean="0"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59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5700"/>
            </a:pPr>
            <a:r>
              <a:rPr lang="en-US" sz="4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Thank you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4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3500"/>
            </a:pPr>
            <a:r>
              <a:rPr lang="en-US" sz="4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Additional Slides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7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مربع نص 4"/>
          <p:cNvSpPr txBox="1"/>
          <p:nvPr/>
        </p:nvSpPr>
        <p:spPr>
          <a:xfrm>
            <a:off x="3657598" y="2426911"/>
            <a:ext cx="4995747" cy="1732494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 smtClean="0"/>
              <a:t>الحل المقترح </a:t>
            </a:r>
            <a:endParaRPr lang="en-US" sz="4400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9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مربع نص 3"/>
          <p:cNvSpPr txBox="1"/>
          <p:nvPr/>
        </p:nvSpPr>
        <p:spPr>
          <a:xfrm>
            <a:off x="91440" y="132080"/>
            <a:ext cx="11907520" cy="660400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SA" dirty="0"/>
              <a:t>بناء بيئة </a:t>
            </a:r>
            <a:r>
              <a:rPr lang="ar-SA" dirty="0" smtClean="0"/>
              <a:t>محاكاة </a:t>
            </a:r>
            <a:r>
              <a:rPr lang="ar-SA" dirty="0"/>
              <a:t>لشبكة مؤسسية</a:t>
            </a:r>
            <a:r>
              <a:rPr lang="en-US" dirty="0"/>
              <a:t> (Enterprise) </a:t>
            </a:r>
            <a:r>
              <a:rPr lang="ar-SA" dirty="0"/>
              <a:t>متكاملة داخل</a:t>
            </a:r>
            <a:r>
              <a:rPr lang="en-US" dirty="0"/>
              <a:t> GNS3 </a:t>
            </a:r>
            <a:r>
              <a:rPr lang="ar-SA" dirty="0"/>
              <a:t>تحاكي بيئة عمل حقيقية </a:t>
            </a:r>
            <a:r>
              <a:rPr lang="ar-AE" dirty="0" smtClean="0"/>
              <a:t>:</a:t>
            </a:r>
            <a:endParaRPr lang="en-US" dirty="0"/>
          </a:p>
          <a:p>
            <a:pPr lvl="0">
              <a:lnSpc>
                <a:spcPct val="150000"/>
              </a:lnSpc>
            </a:pPr>
            <a:r>
              <a:rPr lang="en-US" b="1" dirty="0" smtClean="0"/>
              <a:t>        </a:t>
            </a:r>
            <a:r>
              <a:rPr lang="ar-SA" b="1" dirty="0" smtClean="0"/>
              <a:t>البنية </a:t>
            </a:r>
            <a:r>
              <a:rPr lang="ar-SA" b="1" dirty="0"/>
              <a:t>الأساسية للشبكة</a:t>
            </a:r>
            <a:r>
              <a:rPr lang="ar-SA" dirty="0"/>
              <a:t>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ar-SA" dirty="0"/>
              <a:t>إنشاء</a:t>
            </a:r>
            <a:r>
              <a:rPr lang="en-US" dirty="0"/>
              <a:t> </a:t>
            </a:r>
            <a:r>
              <a:rPr lang="en-US" dirty="0" smtClean="0"/>
              <a:t>VLANs</a:t>
            </a:r>
            <a:r>
              <a:rPr lang="ar-AE" dirty="0"/>
              <a:t> </a:t>
            </a:r>
            <a:r>
              <a:rPr lang="ar-AE" dirty="0" smtClean="0"/>
              <a:t>, </a:t>
            </a:r>
            <a:r>
              <a:rPr lang="ar-SA" dirty="0" smtClean="0"/>
              <a:t>تفعيل </a:t>
            </a:r>
            <a:r>
              <a:rPr lang="en-US" dirty="0" smtClean="0"/>
              <a:t>(OSPF) </a:t>
            </a:r>
            <a:r>
              <a:rPr lang="ar-SA" dirty="0"/>
              <a:t>بين </a:t>
            </a:r>
            <a:r>
              <a:rPr lang="ar-SA" dirty="0" smtClean="0"/>
              <a:t>الموجّهات</a:t>
            </a:r>
            <a:r>
              <a:rPr lang="ar-AE" dirty="0"/>
              <a:t> ,</a:t>
            </a:r>
            <a:r>
              <a:rPr lang="ar-AE" dirty="0" smtClean="0"/>
              <a:t> </a:t>
            </a:r>
            <a:r>
              <a:rPr lang="ar-SA" dirty="0" smtClean="0"/>
              <a:t>تفعيل</a:t>
            </a:r>
            <a:r>
              <a:rPr lang="en-US" dirty="0" smtClean="0"/>
              <a:t> (RSTP)</a:t>
            </a:r>
            <a:endParaRPr lang="ar-AE" dirty="0" smtClean="0"/>
          </a:p>
          <a:p>
            <a:pPr lvl="1">
              <a:lnSpc>
                <a:spcPct val="150000"/>
              </a:lnSpc>
            </a:pPr>
            <a:r>
              <a:rPr lang="ar-SA" b="1" dirty="0" smtClean="0"/>
              <a:t>خدمات الشبكة الأساسية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ar-SA" dirty="0" smtClean="0"/>
              <a:t>إعداد</a:t>
            </a:r>
            <a:r>
              <a:rPr lang="en-US" dirty="0" smtClean="0"/>
              <a:t> </a:t>
            </a:r>
            <a:r>
              <a:rPr lang="en-US" dirty="0"/>
              <a:t>DHCP Server </a:t>
            </a:r>
            <a:r>
              <a:rPr lang="ar-AE" dirty="0" smtClean="0"/>
              <a:t>,</a:t>
            </a:r>
            <a:r>
              <a:rPr lang="ar-AE" dirty="0"/>
              <a:t> </a:t>
            </a:r>
            <a:r>
              <a:rPr lang="ar-SA" dirty="0" smtClean="0"/>
              <a:t>تفعيل</a:t>
            </a:r>
            <a:r>
              <a:rPr lang="en-US" dirty="0" smtClean="0"/>
              <a:t> </a:t>
            </a:r>
            <a:r>
              <a:rPr lang="en-US" dirty="0"/>
              <a:t>NAT/PAT </a:t>
            </a:r>
            <a:r>
              <a:rPr lang="ar-AE" dirty="0" smtClean="0"/>
              <a:t>, </a:t>
            </a:r>
            <a:r>
              <a:rPr lang="ar-SA" dirty="0" smtClean="0"/>
              <a:t>إعداد</a:t>
            </a:r>
            <a:r>
              <a:rPr lang="en-US" dirty="0" smtClean="0"/>
              <a:t> DNS</a:t>
            </a:r>
            <a:r>
              <a:rPr lang="ar-AE" dirty="0" smtClean="0"/>
              <a:t> </a:t>
            </a:r>
            <a:endParaRPr lang="en-US" dirty="0"/>
          </a:p>
          <a:p>
            <a:pPr lvl="0">
              <a:lnSpc>
                <a:spcPct val="150000"/>
              </a:lnSpc>
            </a:pPr>
            <a:r>
              <a:rPr lang="en-US" b="1" dirty="0" smtClean="0"/>
              <a:t>         </a:t>
            </a:r>
            <a:r>
              <a:rPr lang="ar-SA" b="1" dirty="0" smtClean="0"/>
              <a:t>الأمن </a:t>
            </a:r>
            <a:r>
              <a:rPr lang="ar-SA" b="1" dirty="0"/>
              <a:t>الشبكي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 </a:t>
            </a:r>
            <a:r>
              <a:rPr lang="ar-SA" dirty="0" smtClean="0"/>
              <a:t>تطبيق</a:t>
            </a:r>
            <a:r>
              <a:rPr lang="en-US" dirty="0" smtClean="0"/>
              <a:t> (ACLs)</a:t>
            </a:r>
            <a:r>
              <a:rPr lang="ar-AE" dirty="0"/>
              <a:t> </a:t>
            </a:r>
            <a:r>
              <a:rPr lang="ar-AE" dirty="0" smtClean="0"/>
              <a:t>, </a:t>
            </a:r>
            <a:r>
              <a:rPr lang="ar-SA" dirty="0" smtClean="0"/>
              <a:t>تفعيل</a:t>
            </a:r>
            <a:r>
              <a:rPr lang="en-US" dirty="0" smtClean="0"/>
              <a:t> </a:t>
            </a:r>
            <a:r>
              <a:rPr lang="en-US" dirty="0"/>
              <a:t>Port Security </a:t>
            </a:r>
            <a:r>
              <a:rPr lang="ar-SA" dirty="0"/>
              <a:t>و</a:t>
            </a:r>
            <a:r>
              <a:rPr lang="en-US" dirty="0"/>
              <a:t> DHCP Snooping </a:t>
            </a:r>
            <a:r>
              <a:rPr lang="ar-SA" dirty="0"/>
              <a:t>و</a:t>
            </a:r>
            <a:r>
              <a:rPr lang="en-US" dirty="0"/>
              <a:t> </a:t>
            </a:r>
            <a:r>
              <a:rPr lang="en-US" dirty="0" smtClean="0"/>
              <a:t>(DAI)</a:t>
            </a:r>
            <a:r>
              <a:rPr lang="ar-AE" dirty="0"/>
              <a:t> </a:t>
            </a:r>
            <a:r>
              <a:rPr lang="ar-AE" dirty="0" smtClean="0"/>
              <a:t>,</a:t>
            </a:r>
            <a:r>
              <a:rPr lang="ar-SA" dirty="0" smtClean="0"/>
              <a:t>نشر </a:t>
            </a:r>
            <a:r>
              <a:rPr lang="ar-SA" dirty="0"/>
              <a:t>جدار ناري</a:t>
            </a:r>
            <a:r>
              <a:rPr lang="en-US" dirty="0"/>
              <a:t> </a:t>
            </a:r>
            <a:r>
              <a:rPr lang="en-US" dirty="0" err="1"/>
              <a:t>pfSense</a:t>
            </a:r>
            <a:r>
              <a:rPr lang="en-US" dirty="0"/>
              <a:t> </a:t>
            </a:r>
            <a:r>
              <a:rPr lang="ar-SA" dirty="0"/>
              <a:t>أو</a:t>
            </a:r>
            <a:r>
              <a:rPr lang="en-US" dirty="0"/>
              <a:t> </a:t>
            </a:r>
            <a:r>
              <a:rPr lang="en-US" dirty="0" err="1" smtClean="0"/>
              <a:t>VyOS</a:t>
            </a:r>
            <a:endParaRPr lang="en-US" dirty="0"/>
          </a:p>
          <a:p>
            <a:pPr lvl="0">
              <a:lnSpc>
                <a:spcPct val="150000"/>
              </a:lnSpc>
            </a:pPr>
            <a:r>
              <a:rPr lang="en-US" b="1" dirty="0" smtClean="0"/>
              <a:t>         </a:t>
            </a:r>
            <a:r>
              <a:rPr lang="ar-SA" b="1" dirty="0" smtClean="0"/>
              <a:t>المراقبة </a:t>
            </a:r>
            <a:r>
              <a:rPr lang="ar-SA" b="1" dirty="0"/>
              <a:t>والتتبع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ar-SA" dirty="0" smtClean="0"/>
              <a:t>إعداد</a:t>
            </a:r>
            <a:r>
              <a:rPr lang="en-US" dirty="0" smtClean="0"/>
              <a:t> </a:t>
            </a:r>
            <a:r>
              <a:rPr lang="en-US" dirty="0"/>
              <a:t>Syslog Server </a:t>
            </a:r>
            <a:r>
              <a:rPr lang="ar-AE" dirty="0" smtClean="0"/>
              <a:t>,</a:t>
            </a:r>
            <a:r>
              <a:rPr lang="ar-AE" dirty="0"/>
              <a:t> </a:t>
            </a:r>
            <a:r>
              <a:rPr lang="ar-SA" dirty="0" smtClean="0"/>
              <a:t>نشر</a:t>
            </a:r>
            <a:r>
              <a:rPr lang="en-US" dirty="0" smtClean="0"/>
              <a:t> </a:t>
            </a:r>
            <a:r>
              <a:rPr lang="en-US" dirty="0" err="1" smtClean="0"/>
              <a:t>LibreNMS</a:t>
            </a:r>
            <a:r>
              <a:rPr lang="ar-AE" dirty="0" smtClean="0"/>
              <a:t> , </a:t>
            </a:r>
            <a:r>
              <a:rPr lang="ar-SA" dirty="0" smtClean="0"/>
              <a:t>دمج</a:t>
            </a:r>
            <a:r>
              <a:rPr lang="ar-AE" dirty="0" smtClean="0"/>
              <a:t> </a:t>
            </a:r>
            <a:r>
              <a:rPr lang="en-US" dirty="0" smtClean="0"/>
              <a:t> Snort</a:t>
            </a:r>
            <a:r>
              <a:rPr lang="ar-AE" dirty="0" smtClean="0"/>
              <a:t> </a:t>
            </a:r>
            <a:endParaRPr lang="en-US" dirty="0"/>
          </a:p>
          <a:p>
            <a:pPr lvl="0">
              <a:lnSpc>
                <a:spcPct val="150000"/>
              </a:lnSpc>
            </a:pPr>
            <a:r>
              <a:rPr lang="en-US" b="1" dirty="0" smtClean="0"/>
              <a:t>         </a:t>
            </a:r>
            <a:r>
              <a:rPr lang="ar-SA" b="1" dirty="0" smtClean="0"/>
              <a:t>التجارب </a:t>
            </a:r>
            <a:r>
              <a:rPr lang="ar-SA" b="1" dirty="0"/>
              <a:t>والاختبارات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ar-SA" dirty="0"/>
              <a:t>اختبار وظائفية الشبكة توزيع</a:t>
            </a:r>
            <a:r>
              <a:rPr lang="en-US" dirty="0"/>
              <a:t> DHCP</a:t>
            </a:r>
            <a:r>
              <a:rPr lang="ar-SA" dirty="0"/>
              <a:t>، التوجيه بين</a:t>
            </a:r>
            <a:r>
              <a:rPr lang="en-US" dirty="0"/>
              <a:t> VLANs</a:t>
            </a:r>
            <a:r>
              <a:rPr lang="ar-SA" dirty="0"/>
              <a:t>، الاتصال بالإنترنت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ar-SA" dirty="0"/>
              <a:t>محاكاة سيناريوهات هجوم </a:t>
            </a:r>
            <a:r>
              <a:rPr lang="en-US" dirty="0"/>
              <a:t>DHCP rogue</a:t>
            </a:r>
            <a:r>
              <a:rPr lang="ar-SA" dirty="0"/>
              <a:t>، </a:t>
            </a:r>
            <a:r>
              <a:rPr lang="en-US" dirty="0"/>
              <a:t>ARP spoofing</a:t>
            </a:r>
            <a:r>
              <a:rPr lang="ar-SA" dirty="0"/>
              <a:t>، </a:t>
            </a:r>
            <a:r>
              <a:rPr lang="en-US" dirty="0"/>
              <a:t>MAC </a:t>
            </a:r>
            <a:r>
              <a:rPr lang="en-US" dirty="0" smtClean="0"/>
              <a:t>flooding</a:t>
            </a:r>
            <a:r>
              <a:rPr lang="ar-AE" dirty="0" smtClean="0"/>
              <a:t> </a:t>
            </a:r>
            <a:r>
              <a:rPr lang="en-US" dirty="0" smtClean="0"/>
              <a:t> </a:t>
            </a:r>
            <a:endParaRPr lang="ar-AE" dirty="0" smtClean="0"/>
          </a:p>
          <a:p>
            <a:pPr lvl="1">
              <a:lnSpc>
                <a:spcPct val="150000"/>
              </a:lnSpc>
            </a:pPr>
            <a:r>
              <a:rPr lang="ar-SA" dirty="0" smtClean="0"/>
              <a:t>قياس </a:t>
            </a:r>
            <a:r>
              <a:rPr lang="ar-SA" dirty="0"/>
              <a:t>الأداء</a:t>
            </a:r>
            <a:r>
              <a:rPr lang="en-US" dirty="0"/>
              <a:t> (latency, throughput) </a:t>
            </a:r>
            <a:r>
              <a:rPr lang="ar-SA" dirty="0"/>
              <a:t>لضمان استقرار </a:t>
            </a:r>
            <a:r>
              <a:rPr lang="ar-SA" dirty="0" smtClean="0"/>
              <a:t>الشبكة</a:t>
            </a:r>
            <a:endParaRPr lang="en-US" dirty="0"/>
          </a:p>
          <a:p>
            <a:pPr lvl="0">
              <a:lnSpc>
                <a:spcPct val="150000"/>
              </a:lnSpc>
            </a:pPr>
            <a:r>
              <a:rPr lang="en-US" b="1" dirty="0" smtClean="0"/>
              <a:t>        </a:t>
            </a:r>
            <a:r>
              <a:rPr lang="ar-SA" b="1" dirty="0" smtClean="0"/>
              <a:t>الأداء</a:t>
            </a:r>
            <a:r>
              <a:rPr lang="en-US" b="1" dirty="0" smtClean="0"/>
              <a:t> </a:t>
            </a:r>
            <a:r>
              <a:rPr lang="en-US" b="1" dirty="0"/>
              <a:t>(Performance</a:t>
            </a:r>
            <a:r>
              <a:rPr lang="en-US" b="1" dirty="0" smtClean="0"/>
              <a:t>)</a:t>
            </a:r>
            <a:r>
              <a:rPr lang="ar-AE" b="1" dirty="0" smtClean="0"/>
              <a:t> , </a:t>
            </a:r>
            <a:r>
              <a:rPr lang="en-US" dirty="0" smtClean="0"/>
              <a:t> </a:t>
            </a:r>
            <a:r>
              <a:rPr lang="ar-SA" b="1" dirty="0" smtClean="0"/>
              <a:t>الأمان</a:t>
            </a:r>
            <a:r>
              <a:rPr lang="en-US" b="1" dirty="0" smtClean="0"/>
              <a:t> </a:t>
            </a:r>
            <a:r>
              <a:rPr lang="en-US" b="1" dirty="0"/>
              <a:t>(Security</a:t>
            </a:r>
            <a:r>
              <a:rPr lang="en-US" b="1" dirty="0" smtClean="0"/>
              <a:t>)</a:t>
            </a:r>
            <a:r>
              <a:rPr lang="ar-AE" dirty="0" smtClean="0"/>
              <a:t> , </a:t>
            </a:r>
            <a:r>
              <a:rPr lang="ar-SA" b="1" dirty="0" smtClean="0"/>
              <a:t>القابلية </a:t>
            </a:r>
            <a:r>
              <a:rPr lang="ar-SA" b="1" dirty="0"/>
              <a:t>للتوسع</a:t>
            </a:r>
            <a:r>
              <a:rPr lang="en-US" b="1" dirty="0"/>
              <a:t> (Scalability</a:t>
            </a:r>
            <a:r>
              <a:rPr lang="en-US" b="1" dirty="0" smtClean="0"/>
              <a:t>)</a:t>
            </a:r>
            <a:r>
              <a:rPr lang="ar-AE" b="1" dirty="0" smtClean="0"/>
              <a:t> ,</a:t>
            </a:r>
          </a:p>
          <a:p>
            <a:pPr lvl="0">
              <a:lnSpc>
                <a:spcPct val="150000"/>
              </a:lnSpc>
            </a:pPr>
            <a:r>
              <a:rPr lang="ar-AE" b="1" dirty="0" smtClean="0"/>
              <a:t> </a:t>
            </a:r>
            <a:r>
              <a:rPr lang="en-US" b="1" dirty="0" smtClean="0"/>
              <a:t>       </a:t>
            </a:r>
            <a:r>
              <a:rPr lang="ar-SA" b="1" dirty="0" smtClean="0"/>
              <a:t>الاعتمادية</a:t>
            </a:r>
            <a:r>
              <a:rPr lang="en-US" b="1" dirty="0" smtClean="0"/>
              <a:t> </a:t>
            </a:r>
            <a:r>
              <a:rPr lang="en-US" b="1" dirty="0"/>
              <a:t>(Reliability</a:t>
            </a:r>
            <a:r>
              <a:rPr lang="en-US" b="1" dirty="0" smtClean="0"/>
              <a:t>)</a:t>
            </a:r>
            <a:r>
              <a:rPr lang="ar-AE" b="1" dirty="0" smtClean="0"/>
              <a:t>, </a:t>
            </a:r>
            <a:r>
              <a:rPr lang="ar-SA" b="1" dirty="0" smtClean="0"/>
              <a:t>قابلية </a:t>
            </a:r>
            <a:r>
              <a:rPr lang="ar-SA" b="1" dirty="0"/>
              <a:t>الإدارة</a:t>
            </a:r>
            <a:r>
              <a:rPr lang="en-US" b="1" dirty="0"/>
              <a:t> (Manageability</a:t>
            </a:r>
            <a:r>
              <a:rPr lang="en-US" b="1" dirty="0" smtClean="0"/>
              <a:t>)</a:t>
            </a:r>
            <a:r>
              <a:rPr lang="ar-AE" b="1" dirty="0" smtClean="0"/>
              <a:t>, </a:t>
            </a:r>
            <a:r>
              <a:rPr lang="ar-SA" b="1" dirty="0" smtClean="0"/>
              <a:t>التوثيق</a:t>
            </a:r>
            <a:r>
              <a:rPr lang="en-US" b="1" dirty="0" smtClean="0"/>
              <a:t> </a:t>
            </a:r>
            <a:r>
              <a:rPr lang="en-US" b="1" dirty="0"/>
              <a:t>(Documentation</a:t>
            </a:r>
            <a:r>
              <a:rPr lang="en-US" b="1" dirty="0" smtClean="0"/>
              <a:t>)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ar-AE" dirty="0" smtClean="0"/>
              <a:t> 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7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مربع نص 5"/>
          <p:cNvSpPr txBox="1"/>
          <p:nvPr/>
        </p:nvSpPr>
        <p:spPr>
          <a:xfrm>
            <a:off x="382858" y="163213"/>
            <a:ext cx="11448586" cy="6539507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endParaRPr lang="en-US" sz="4400" dirty="0"/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8</a:t>
            </a:fld>
            <a:endParaRPr lang="en-US"/>
          </a:p>
        </p:txBody>
      </p:sp>
      <p:sp>
        <p:nvSpPr>
          <p:cNvPr id="3" name="مستطيل 2"/>
          <p:cNvSpPr/>
          <p:nvPr/>
        </p:nvSpPr>
        <p:spPr>
          <a:xfrm>
            <a:off x="1769431" y="163213"/>
            <a:ext cx="802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AE" sz="2400" dirty="0" smtClean="0"/>
              <a:t>يوفر </a:t>
            </a:r>
            <a:r>
              <a:rPr lang="ar-AE" sz="2400" dirty="0" smtClean="0"/>
              <a:t>الحل </a:t>
            </a:r>
            <a:r>
              <a:rPr lang="ar-AE" sz="2400" dirty="0"/>
              <a:t>المقترح – تصميم وتأمين ومراقبة شبكة مؤسسية آمنة باستخدام </a:t>
            </a:r>
            <a:r>
              <a:rPr lang="en-US" sz="2400" dirty="0"/>
              <a:t>GNS3</a:t>
            </a:r>
            <a:endParaRPr lang="en-US" sz="2400" dirty="0">
              <a:effectLst/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2209800" y="951458"/>
            <a:ext cx="858272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400" dirty="0"/>
              <a:t>حل شامل مفتوح المصدر واقتصادي يعالج جميع </a:t>
            </a:r>
            <a:r>
              <a:rPr lang="ar-AE" sz="2400" dirty="0" smtClean="0"/>
              <a:t>المشكلات المذكورة سابقا </a:t>
            </a:r>
            <a:r>
              <a:rPr lang="ar-AE" sz="2400" dirty="0"/>
              <a:t>من خلال: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تقسيم الشبكة إلى </a:t>
            </a:r>
            <a:r>
              <a:rPr lang="en-US" sz="2400" dirty="0"/>
              <a:t>VLANs </a:t>
            </a:r>
            <a:r>
              <a:rPr lang="ar-AE" sz="2400" dirty="0"/>
              <a:t>مستقلة (عزل كامل).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تفعيل أمان </a:t>
            </a:r>
            <a:r>
              <a:rPr lang="en-US" sz="2400" dirty="0"/>
              <a:t>Layer 2 </a:t>
            </a:r>
            <a:r>
              <a:rPr lang="en-US" sz="2400" dirty="0" smtClean="0"/>
              <a:t>DHCP </a:t>
            </a:r>
            <a:r>
              <a:rPr lang="en-US" sz="2400" dirty="0"/>
              <a:t>Snooping، DAI، Port Security، </a:t>
            </a:r>
            <a:r>
              <a:rPr lang="en-US" sz="2400" dirty="0" smtClean="0"/>
              <a:t>STP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توجيه ديناميكي بـ </a:t>
            </a:r>
            <a:r>
              <a:rPr lang="en-US" sz="2400" dirty="0"/>
              <a:t>OSPF </a:t>
            </a:r>
            <a:r>
              <a:rPr lang="ar-AE" sz="2400" dirty="0"/>
              <a:t>مع </a:t>
            </a:r>
            <a:r>
              <a:rPr lang="en-US" sz="2400" dirty="0"/>
              <a:t>ACLs </a:t>
            </a:r>
            <a:r>
              <a:rPr lang="ar-AE" sz="2400" dirty="0"/>
              <a:t>دقيقة.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جدار حماية متقدم </a:t>
            </a:r>
            <a:r>
              <a:rPr lang="en-US" sz="2400" dirty="0" err="1" smtClean="0"/>
              <a:t>pfSense</a:t>
            </a:r>
            <a:r>
              <a:rPr lang="en-US" sz="2400" dirty="0" smtClean="0"/>
              <a:t> </a:t>
            </a:r>
            <a:r>
              <a:rPr lang="ar-AE" sz="2400" dirty="0"/>
              <a:t>مع </a:t>
            </a:r>
            <a:r>
              <a:rPr lang="en-US" sz="2400" dirty="0" smtClean="0"/>
              <a:t>NAT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ar-AE" sz="2400" dirty="0"/>
              <a:t>و </a:t>
            </a:r>
            <a:r>
              <a:rPr lang="en-US" sz="2400" dirty="0" smtClean="0"/>
              <a:t>VPN</a:t>
            </a:r>
            <a:r>
              <a:rPr lang="ar-AE" sz="2400" dirty="0" smtClean="0"/>
              <a:t> 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كشف </a:t>
            </a:r>
            <a:r>
              <a:rPr lang="ar-AE" sz="2400" dirty="0" smtClean="0"/>
              <a:t>تسلل </a:t>
            </a:r>
            <a:r>
              <a:rPr lang="en-US" sz="2400" dirty="0" smtClean="0"/>
              <a:t>Snort</a:t>
            </a:r>
            <a:r>
              <a:rPr lang="ar-AE" sz="2400" dirty="0" smtClean="0"/>
              <a:t> للكشف </a:t>
            </a:r>
            <a:r>
              <a:rPr lang="ar-AE" sz="2400" dirty="0"/>
              <a:t>المبكر.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مراقبة مركزية </a:t>
            </a:r>
            <a:r>
              <a:rPr lang="en-US" sz="2400" dirty="0" err="1" smtClean="0"/>
              <a:t>LibreNMS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ar-AE" sz="2400" dirty="0"/>
              <a:t>مع </a:t>
            </a:r>
            <a:r>
              <a:rPr lang="en-US" sz="2400" dirty="0" smtClean="0"/>
              <a:t>Syslog</a:t>
            </a:r>
            <a:r>
              <a:rPr lang="ar-AE" sz="2400" dirty="0" smtClean="0"/>
              <a:t> </a:t>
            </a:r>
            <a:r>
              <a:rPr lang="en-US" sz="2400" dirty="0" smtClean="0"/>
              <a:t> </a:t>
            </a:r>
            <a:r>
              <a:rPr lang="ar-AE" sz="2400" dirty="0"/>
              <a:t>وتنبيهات فورية.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خدمات مركزية آمنة </a:t>
            </a:r>
            <a:r>
              <a:rPr lang="en-US" sz="2400" dirty="0" smtClean="0"/>
              <a:t>DNS</a:t>
            </a:r>
            <a:r>
              <a:rPr lang="en-US" sz="2400" dirty="0"/>
              <a:t>, Web, FTP, Mail, DHCP, </a:t>
            </a:r>
            <a:r>
              <a:rPr lang="en-US" sz="2400" dirty="0" smtClean="0"/>
              <a:t>AAA</a:t>
            </a:r>
            <a:r>
              <a:rPr lang="ar-AE" sz="2400" dirty="0" smtClean="0"/>
              <a:t>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تكلفة شبه معدومة (برمجيات مفتوحة المصدر).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كشف </a:t>
            </a:r>
            <a:r>
              <a:rPr lang="en-US" sz="2400" dirty="0"/>
              <a:t>77+</a:t>
            </a:r>
            <a:r>
              <a:rPr lang="ar-AE" sz="2400" dirty="0"/>
              <a:t>% من الهجمات المحاكاة.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تقليل وقت الاستجابة </a:t>
            </a:r>
            <a:r>
              <a:rPr lang="en-US" sz="2400" dirty="0"/>
              <a:t>MTTD/MTTR </a:t>
            </a:r>
            <a:r>
              <a:rPr lang="ar-AE" sz="2400" dirty="0"/>
              <a:t>إلى دقائق.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امتثال لـ وأفضل ممارسات </a:t>
            </a:r>
            <a:r>
              <a:rPr lang="en-US" sz="2400" dirty="0"/>
              <a:t> Cisco</a:t>
            </a:r>
            <a:r>
              <a:rPr lang="ar-AE" sz="2400" dirty="0"/>
              <a:t> 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قابلية توسع ودعم العمل الهجين </a:t>
            </a:r>
            <a:r>
              <a:rPr lang="en-US" sz="2400" dirty="0"/>
              <a:t>VPN</a:t>
            </a:r>
            <a:r>
              <a:rPr lang="ar-AE" sz="2400" dirty="0"/>
              <a:t> 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79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657598" y="2426911"/>
            <a:ext cx="4995747" cy="1732494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 smtClean="0"/>
              <a:t>منهجية العمل</a:t>
            </a:r>
            <a:endParaRPr lang="en-US" sz="44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3143</Words>
  <Application>Microsoft Office PowerPoint</Application>
  <PresentationFormat>شاشة عريضة</PresentationFormat>
  <Paragraphs>643</Paragraphs>
  <Slides>58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Symbol</vt:lpstr>
      <vt:lpstr>Times New Roman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Microsoft (C)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salh</dc:creator>
  <cp:lastModifiedBy>salh</cp:lastModifiedBy>
  <cp:revision>68</cp:revision>
  <dcterms:created xsi:type="dcterms:W3CDTF">2025-04-16T22:08:53Z</dcterms:created>
  <dcterms:modified xsi:type="dcterms:W3CDTF">2026-01-12T16:27:41Z</dcterms:modified>
</cp:coreProperties>
</file>